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409" r:id="rId3"/>
    <p:sldId id="418" r:id="rId4"/>
    <p:sldId id="410" r:id="rId5"/>
    <p:sldId id="411" r:id="rId6"/>
    <p:sldId id="412" r:id="rId8"/>
    <p:sldId id="413" r:id="rId9"/>
    <p:sldId id="432" r:id="rId10"/>
    <p:sldId id="414" r:id="rId11"/>
    <p:sldId id="417" r:id="rId12"/>
    <p:sldId id="42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0"/>
        <p:guide pos="3838"/>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bleStyles" Target="tableStyles.xml"/><Relationship Id="rId15" Type="http://schemas.openxmlformats.org/officeDocument/2006/relationships/viewProps" Target="viewProps.xml"/><Relationship Id="rId14" Type="http://schemas.openxmlformats.org/officeDocument/2006/relationships/presProps" Target="presProps.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5.xml"/><Relationship Id="rId7" Type="http://schemas.openxmlformats.org/officeDocument/2006/relationships/tags" Target="../tags/tag4.xml"/><Relationship Id="rId6" Type="http://schemas.openxmlformats.org/officeDocument/2006/relationships/tags" Target="../tags/tag3.xml"/><Relationship Id="rId5" Type="http://schemas.openxmlformats.org/officeDocument/2006/relationships/tags" Target="../tags/tag2.xml"/><Relationship Id="rId4" Type="http://schemas.openxmlformats.org/officeDocument/2006/relationships/tags" Target="../tags/tag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image" Target="../media/image5.png"/><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a:stretch>
        </a:blipFill>
        <a:effectLst/>
      </p:bgPr>
    </p:bg>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3"/>
          <a:stretch>
            <a:fillRect/>
          </a:stretch>
        </p:blipFill>
        <p:spPr>
          <a:xfrm>
            <a:off x="11074400" y="462280"/>
            <a:ext cx="630102" cy="360000"/>
          </a:xfrm>
          <a:prstGeom prst="rect">
            <a:avLst/>
          </a:prstGeom>
        </p:spPr>
      </p:pic>
      <p:sp>
        <p:nvSpPr>
          <p:cNvPr id="2" name="标题 1"/>
          <p:cNvSpPr>
            <a:spLocks noGrp="1"/>
          </p:cNvSpPr>
          <p:nvPr>
            <p:ph type="ctrTitle" hasCustomPrompt="1"/>
            <p:custDataLst>
              <p:tags r:id="rId4"/>
            </p:custDataLst>
          </p:nvPr>
        </p:nvSpPr>
        <p:spPr>
          <a:xfrm>
            <a:off x="1198800" y="914400"/>
            <a:ext cx="9799200" cy="2570400"/>
          </a:xfrm>
        </p:spPr>
        <p:txBody>
          <a:bodyPr lIns="90000" tIns="46800" rIns="90000" bIns="46800" anchor="b" anchorCtr="0">
            <a:normAutofit/>
          </a:bodyPr>
          <a:lstStyle>
            <a:lvl1pPr algn="l">
              <a:defRPr sz="4400" b="0" i="0" spc="300" baseline="0">
                <a:solidFill>
                  <a:schemeClr val="tx1">
                    <a:lumMod val="85000"/>
                    <a:lumOff val="15000"/>
                  </a:schemeClr>
                </a:solidFill>
                <a:effectLst/>
                <a:latin typeface="南宋书局体" panose="02000000000000000000" charset="-122"/>
                <a:ea typeface="南宋书局体" panose="02000000000000000000"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5"/>
            </p:custDataLst>
          </p:nvPr>
        </p:nvSpPr>
        <p:spPr>
          <a:xfrm>
            <a:off x="1198800" y="3560400"/>
            <a:ext cx="9799200" cy="1472400"/>
          </a:xfrm>
        </p:spPr>
        <p:txBody>
          <a:bodyPr lIns="90000" tIns="46800" rIns="90000" bIns="46800">
            <a:normAutofit/>
          </a:bodyPr>
          <a:lstStyle>
            <a:lvl1pPr marL="0" indent="0" algn="l"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7"/>
            </p:custDataLst>
          </p:nvPr>
        </p:nvSpPr>
        <p:spPr/>
        <p:txBody>
          <a:bodyPr/>
          <a:lstStyle/>
          <a:p>
            <a:endParaRPr lang="zh-CN" altLang="en-US" dirty="0"/>
          </a:p>
        </p:txBody>
      </p:sp>
      <p:sp>
        <p:nvSpPr>
          <p:cNvPr id="18" name="灯片编号占位符 17"/>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a:stretch>
            <a:fillRect/>
          </a:stretch>
        </p:blipFill>
        <p:spPr>
          <a:xfrm>
            <a:off x="-30480" y="6076315"/>
            <a:ext cx="12253595" cy="1203960"/>
          </a:xfrm>
          <a:prstGeom prst="rect">
            <a:avLst/>
          </a:prstGeom>
        </p:spPr>
      </p:pic>
      <p:sp>
        <p:nvSpPr>
          <p:cNvPr id="2" name="标题 1"/>
          <p:cNvSpPr>
            <a:spLocks noGrp="1"/>
          </p:cNvSpPr>
          <p:nvPr>
            <p:ph type="title"/>
            <p:custDataLst>
              <p:tags r:id="rId3"/>
            </p:custDataLst>
          </p:nvPr>
        </p:nvSpPr>
        <p:spPr>
          <a:xfrm>
            <a:off x="608330" y="511787"/>
            <a:ext cx="8710295" cy="705485"/>
          </a:xfrm>
        </p:spPr>
        <p:txBody>
          <a:bodyPr vert="horz" lIns="90000" tIns="46800" rIns="90000" bIns="46800" rtlCol="0" anchor="t" anchorCtr="0">
            <a:noAutofit/>
          </a:bodyPr>
          <a:lstStyle>
            <a:lvl1pPr marL="0" marR="0" algn="l" defTabSz="914400" rtl="0" eaLnBrk="1" fontAlgn="auto" latinLnBrk="0" hangingPunct="1">
              <a:lnSpc>
                <a:spcPct val="100000"/>
              </a:lnSpc>
              <a:buNone/>
              <a:defRPr kumimoji="0" lang="zh-CN" altLang="en-US" sz="4000" b="0" i="0" u="none" strike="noStrike" kern="1200" cap="none" spc="300" normalizeH="0" baseline="0" noProof="1" dirty="0">
                <a:solidFill>
                  <a:schemeClr val="tx1">
                    <a:lumMod val="85000"/>
                    <a:lumOff val="15000"/>
                  </a:schemeClr>
                </a:solidFill>
                <a:uFillTx/>
                <a:latin typeface="南宋书局体" panose="02000000000000000000" charset="-122"/>
                <a:ea typeface="南宋书局体" panose="02000000000000000000"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4"/>
            </p:custDataLst>
          </p:nvPr>
        </p:nvSpPr>
        <p:spPr>
          <a:xfrm>
            <a:off x="608400" y="1490400"/>
            <a:ext cx="10969200" cy="47592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1pPr>
            <a:lvl2pPr marL="457200" marR="0" lvl="1"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2pPr>
            <a:lvl3pPr marL="914400" marR="0" lvl="2" indent="0" algn="l" defTabSz="914400" rtl="0" eaLnBrk="1" fontAlgn="auto" latinLnBrk="0" hangingPunct="1">
              <a:lnSpc>
                <a:spcPct val="12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3pPr>
            <a:lvl4pPr marL="1371600" marR="0" lvl="3" indent="0" algn="l" defTabSz="914400" rtl="0" eaLnBrk="1" fontAlgn="auto" latinLnBrk="0" hangingPunct="1">
              <a:lnSpc>
                <a:spcPct val="120000"/>
              </a:lnSpc>
              <a:spcBef>
                <a:spcPts val="0"/>
              </a:spcBef>
              <a:spcAft>
                <a:spcPts val="300"/>
              </a:spcAft>
              <a:buFont typeface="Wingdings" panose="05000000000000000000"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4pPr>
            <a:lvl5pPr marL="1828800" marR="0" lvl="4" indent="0" algn="l" defTabSz="914400" rtl="0" eaLnBrk="1" fontAlgn="auto" latinLnBrk="0" hangingPunct="1">
              <a:lnSpc>
                <a:spcPct val="120000"/>
              </a:lnSpc>
              <a:spcBef>
                <a:spcPts val="0"/>
              </a:spcBef>
              <a:spcAft>
                <a:spcPts val="3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r>
              <a:rPr lang="zh-CN" altLang="en-US" smtClean="0"/>
              <a:t>零零信安</a:t>
            </a:r>
            <a:endParaRPr lang="zh-CN" altLang="en-US" smtClean="0"/>
          </a:p>
        </p:txBody>
      </p:sp>
      <p:pic>
        <p:nvPicPr>
          <p:cNvPr id="12" name="图片 11"/>
          <p:cNvPicPr>
            <a:picLocks noChangeAspect="1"/>
          </p:cNvPicPr>
          <p:nvPr userDrawn="1"/>
        </p:nvPicPr>
        <p:blipFill>
          <a:blip r:embed="rId8"/>
          <a:stretch>
            <a:fillRect/>
          </a:stretch>
        </p:blipFill>
        <p:spPr>
          <a:xfrm>
            <a:off x="11074400" y="462280"/>
            <a:ext cx="630102" cy="360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922730" y="914065"/>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latin typeface="方正兰亭细黑_GBK" panose="02000000000000000000" charset="-122"/>
                <a:ea typeface="方正兰亭细黑_GBK" panose="02000000000000000000"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922730" y="1680865"/>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方正兰亭细黑_GBK" panose="02000000000000000000" charset="-122"/>
                <a:ea typeface="方正兰亭细黑_GBK" panose="02000000000000000000"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图片 6"/>
          <p:cNvPicPr>
            <a:picLocks noChangeAspect="1"/>
          </p:cNvPicPr>
          <p:nvPr userDrawn="1"/>
        </p:nvPicPr>
        <p:blipFill>
          <a:blip r:embed="rId7"/>
          <a:stretch>
            <a:fillRect/>
          </a:stretch>
        </p:blipFill>
        <p:spPr>
          <a:xfrm>
            <a:off x="10927080" y="122555"/>
            <a:ext cx="885731" cy="252000"/>
          </a:xfrm>
          <a:prstGeom prst="rect">
            <a:avLst/>
          </a:prstGeom>
        </p:spPr>
      </p:pic>
      <p:cxnSp>
        <p:nvCxnSpPr>
          <p:cNvPr id="8" name="直接连接符 7"/>
          <p:cNvCxnSpPr/>
          <p:nvPr userDrawn="1"/>
        </p:nvCxnSpPr>
        <p:spPr>
          <a:xfrm>
            <a:off x="-13970" y="248555"/>
            <a:ext cx="1082865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 name="直接连接符 8"/>
          <p:cNvCxnSpPr/>
          <p:nvPr userDrawn="1"/>
        </p:nvCxnSpPr>
        <p:spPr>
          <a:xfrm>
            <a:off x="11919585" y="248285"/>
            <a:ext cx="309880" cy="0"/>
          </a:xfrm>
          <a:prstGeom prst="line">
            <a:avLst/>
          </a:prstGeom>
          <a:ln w="19050"/>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4.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6.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10.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8.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0.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89965"/>
            <a:ext cx="9799200" cy="2570400"/>
          </a:xfrm>
        </p:spPr>
        <p:txBody>
          <a:bodyPr anchor="b" anchorCtr="0">
            <a:normAutofit/>
          </a:bodyPr>
          <a:p>
            <a:pPr algn="l"/>
            <a:r>
              <a:rPr lang="zh-CN" altLang="en-US" sz="6600" b="0">
                <a:solidFill>
                  <a:srgbClr val="FF0000"/>
                </a:solidFill>
                <a:cs typeface="方正兰亭细黑_GBK" panose="02000000000000000000" charset="-122"/>
                <a:sym typeface="+mn-ea"/>
              </a:rPr>
              <a:t>微曲</a:t>
            </a:r>
            <a:br>
              <a:rPr lang="zh-CN" altLang="en-US" b="0">
                <a:solidFill>
                  <a:schemeClr val="bg1"/>
                </a:solidFill>
                <a:cs typeface="方正兰亭细黑_GBK" panose="02000000000000000000" charset="-122"/>
                <a:sym typeface="+mn-ea"/>
              </a:rPr>
            </a:br>
            <a:r>
              <a:rPr lang="zh-CN" altLang="en-US" b="0">
                <a:solidFill>
                  <a:schemeClr val="bg1"/>
                </a:solidFill>
                <a:cs typeface="方正兰亭细黑_GBK" panose="02000000000000000000" charset="-122"/>
                <a:sym typeface="+mn-ea"/>
              </a:rPr>
              <a:t>精准风险管理平台</a:t>
            </a:r>
            <a:endParaRPr lang="zh-CN" altLang="en-US" b="0">
              <a:solidFill>
                <a:schemeClr val="bg1"/>
              </a:solidFill>
              <a:cs typeface="方正兰亭细黑_GBK" panose="02000000000000000000" charset="-122"/>
              <a:sym typeface="+mn-ea"/>
            </a:endParaRPr>
          </a:p>
        </p:txBody>
      </p:sp>
      <p:pic>
        <p:nvPicPr>
          <p:cNvPr id="5" name="图片 4"/>
          <p:cNvPicPr>
            <a:picLocks noChangeAspect="1"/>
          </p:cNvPicPr>
          <p:nvPr/>
        </p:nvPicPr>
        <p:blipFill>
          <a:blip r:embed="rId2"/>
          <a:stretch>
            <a:fillRect/>
          </a:stretch>
        </p:blipFill>
        <p:spPr>
          <a:xfrm>
            <a:off x="1374140" y="1256665"/>
            <a:ext cx="1516428" cy="432000"/>
          </a:xfrm>
          <a:prstGeom prst="rect">
            <a:avLst/>
          </a:prstGeom>
        </p:spPr>
      </p:pic>
      <p:pic>
        <p:nvPicPr>
          <p:cNvPr id="4" name="图片 3"/>
          <p:cNvPicPr>
            <a:picLocks noChangeAspect="1"/>
          </p:cNvPicPr>
          <p:nvPr/>
        </p:nvPicPr>
        <p:blipFill>
          <a:blip r:embed="rId3"/>
          <a:stretch>
            <a:fillRect/>
          </a:stretch>
        </p:blipFill>
        <p:spPr>
          <a:xfrm>
            <a:off x="7129145" y="4692015"/>
            <a:ext cx="3272094" cy="2124000"/>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196340" y="2034540"/>
            <a:ext cx="9799320" cy="3894455"/>
          </a:xfrm>
        </p:spPr>
        <p:txBody>
          <a:bodyPr vert="horz" anchor="t" anchorCtr="0"/>
          <a:p>
            <a:pPr algn="l"/>
            <a:r>
              <a:rPr sz="6600">
                <a:solidFill>
                  <a:schemeClr val="bg1"/>
                </a:solidFill>
              </a:rPr>
              <a:t>谢谢观看</a:t>
            </a:r>
            <a:endParaRPr sz="6600">
              <a:solidFill>
                <a:schemeClr val="bg1"/>
              </a:solidFill>
            </a:endParaRPr>
          </a:p>
        </p:txBody>
      </p:sp>
      <p:pic>
        <p:nvPicPr>
          <p:cNvPr id="6" name="图片 5"/>
          <p:cNvPicPr>
            <a:picLocks noChangeAspect="1"/>
          </p:cNvPicPr>
          <p:nvPr/>
        </p:nvPicPr>
        <p:blipFill>
          <a:blip r:embed="rId1"/>
          <a:stretch>
            <a:fillRect/>
          </a:stretch>
        </p:blipFill>
        <p:spPr>
          <a:xfrm>
            <a:off x="7129145" y="4692015"/>
            <a:ext cx="3272094" cy="2124000"/>
          </a:xfrm>
          <a:prstGeom prst="rect">
            <a:avLst/>
          </a:prstGeom>
        </p:spPr>
      </p:pic>
      <p:pic>
        <p:nvPicPr>
          <p:cNvPr id="7" name="图片 6"/>
          <p:cNvPicPr>
            <a:picLocks noChangeAspect="1"/>
          </p:cNvPicPr>
          <p:nvPr/>
        </p:nvPicPr>
        <p:blipFill>
          <a:blip r:embed="rId2"/>
          <a:stretch>
            <a:fillRect/>
          </a:stretch>
        </p:blipFill>
        <p:spPr>
          <a:xfrm>
            <a:off x="1374140" y="1256665"/>
            <a:ext cx="1516428" cy="432000"/>
          </a:xfrm>
          <a:prstGeom prst="rect">
            <a:avLst/>
          </a:prstGeom>
        </p:spPr>
      </p:pic>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目录</a:t>
            </a:r>
            <a:endParaRPr lang="zh-CN" altLang="en-US"/>
          </a:p>
        </p:txBody>
      </p:sp>
      <p:pic>
        <p:nvPicPr>
          <p:cNvPr id="5" name="图片 4"/>
          <p:cNvPicPr>
            <a:picLocks noChangeAspect="1"/>
          </p:cNvPicPr>
          <p:nvPr/>
        </p:nvPicPr>
        <p:blipFill>
          <a:blip r:embed="rId1"/>
          <a:stretch>
            <a:fillRect/>
          </a:stretch>
        </p:blipFill>
        <p:spPr>
          <a:xfrm>
            <a:off x="5187950" y="1045210"/>
            <a:ext cx="7656830" cy="5220000"/>
          </a:xfrm>
          <a:prstGeom prst="rect">
            <a:avLst/>
          </a:prstGeom>
        </p:spPr>
      </p:pic>
      <p:sp>
        <p:nvSpPr>
          <p:cNvPr id="10" name="剪去对角的矩形 9"/>
          <p:cNvSpPr/>
          <p:nvPr/>
        </p:nvSpPr>
        <p:spPr>
          <a:xfrm>
            <a:off x="783590" y="163957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3" name="剪去对角的矩形 12"/>
          <p:cNvSpPr/>
          <p:nvPr/>
        </p:nvSpPr>
        <p:spPr>
          <a:xfrm>
            <a:off x="783590" y="225552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4" name="剪去对角的矩形 13"/>
          <p:cNvSpPr/>
          <p:nvPr/>
        </p:nvSpPr>
        <p:spPr>
          <a:xfrm>
            <a:off x="783590" y="287147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5" name="剪去对角的矩形 14"/>
          <p:cNvSpPr/>
          <p:nvPr/>
        </p:nvSpPr>
        <p:spPr>
          <a:xfrm>
            <a:off x="783590" y="348742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6" name="剪去对角的矩形 15"/>
          <p:cNvSpPr/>
          <p:nvPr/>
        </p:nvSpPr>
        <p:spPr>
          <a:xfrm>
            <a:off x="783590" y="410337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7" name="剪去对角的矩形 16"/>
          <p:cNvSpPr/>
          <p:nvPr/>
        </p:nvSpPr>
        <p:spPr>
          <a:xfrm>
            <a:off x="783590" y="471932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8" name="剪去对角的矩形 17"/>
          <p:cNvSpPr/>
          <p:nvPr/>
        </p:nvSpPr>
        <p:spPr>
          <a:xfrm>
            <a:off x="783590" y="5335270"/>
            <a:ext cx="3103880" cy="427990"/>
          </a:xfrm>
          <a:prstGeom prst="snip2DiagRect">
            <a:avLst/>
          </a:prstGeom>
          <a:solidFill>
            <a:schemeClr val="bg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12" name="内容占位符 11"/>
          <p:cNvSpPr>
            <a:spLocks noGrp="1"/>
          </p:cNvSpPr>
          <p:nvPr>
            <p:ph idx="1"/>
          </p:nvPr>
        </p:nvSpPr>
        <p:spPr>
          <a:xfrm>
            <a:off x="857250" y="1505585"/>
            <a:ext cx="4456430" cy="4759325"/>
          </a:xfrm>
        </p:spPr>
        <p:txBody>
          <a:bodyPr/>
          <a:p>
            <a:pPr marL="400050" indent="-400050">
              <a:lnSpc>
                <a:spcPct val="200000"/>
              </a:lnSpc>
              <a:buFont typeface="+mj-lt"/>
              <a:buAutoNum type="romanUcPeriod"/>
            </a:pPr>
            <a:r>
              <a:rPr lang="zh-CN" altLang="en-US">
                <a:solidFill>
                  <a:schemeClr val="tx1"/>
                </a:solidFill>
                <a:latin typeface="南宋书局体" panose="02000000000000000000" charset="-122"/>
                <a:ea typeface="南宋书局体" panose="02000000000000000000" charset="-122"/>
                <a:cs typeface="南宋书局体" panose="02000000000000000000" charset="-122"/>
              </a:rPr>
              <a:t>网络对抗中的风险管理</a:t>
            </a:r>
            <a:endParaRPr lang="zh-CN" altLang="en-US">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lang="zh-CN" altLang="en-US">
                <a:solidFill>
                  <a:schemeClr val="tx1"/>
                </a:solidFill>
                <a:latin typeface="南宋书局体" panose="02000000000000000000" charset="-122"/>
                <a:ea typeface="南宋书局体" panose="02000000000000000000" charset="-122"/>
                <a:cs typeface="南宋书局体" panose="02000000000000000000" charset="-122"/>
              </a:rPr>
              <a:t>实战化是第一出发点</a:t>
            </a:r>
            <a:endParaRPr lang="zh-CN" altLang="en-US">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lang="zh-CN" altLang="en-US">
                <a:solidFill>
                  <a:schemeClr val="tx1"/>
                </a:solidFill>
                <a:latin typeface="南宋书局体" panose="02000000000000000000" charset="-122"/>
                <a:ea typeface="南宋书局体" panose="02000000000000000000" charset="-122"/>
                <a:cs typeface="南宋书局体" panose="02000000000000000000" charset="-122"/>
              </a:rPr>
              <a:t>全球网络攻击手段</a:t>
            </a:r>
            <a:endParaRPr lang="zh-CN" altLang="en-US">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lang="zh-CN" altLang="en-US">
                <a:solidFill>
                  <a:schemeClr val="tx1"/>
                </a:solidFill>
                <a:latin typeface="南宋书局体" panose="02000000000000000000" charset="-122"/>
                <a:ea typeface="南宋书局体" panose="02000000000000000000" charset="-122"/>
                <a:cs typeface="南宋书局体" panose="02000000000000000000" charset="-122"/>
              </a:rPr>
              <a:t>聚焦最重要的</a:t>
            </a:r>
            <a:r>
              <a:rPr lang="en-US" altLang="zh-CN">
                <a:solidFill>
                  <a:schemeClr val="tx1"/>
                </a:solidFill>
                <a:latin typeface="南宋书局体" panose="02000000000000000000" charset="-122"/>
                <a:ea typeface="南宋书局体" panose="02000000000000000000" charset="-122"/>
                <a:cs typeface="南宋书局体" panose="02000000000000000000" charset="-122"/>
              </a:rPr>
              <a:t>90%</a:t>
            </a:r>
            <a:r>
              <a:rPr>
                <a:solidFill>
                  <a:schemeClr val="tx1"/>
                </a:solidFill>
                <a:latin typeface="南宋书局体" panose="02000000000000000000" charset="-122"/>
                <a:ea typeface="南宋书局体" panose="02000000000000000000" charset="-122"/>
                <a:cs typeface="南宋书局体" panose="02000000000000000000" charset="-122"/>
              </a:rPr>
              <a:t>风险</a:t>
            </a:r>
            <a:endParaRPr>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a:solidFill>
                  <a:schemeClr val="tx1"/>
                </a:solidFill>
                <a:latin typeface="南宋书局体" panose="02000000000000000000" charset="-122"/>
                <a:ea typeface="南宋书局体" panose="02000000000000000000" charset="-122"/>
                <a:cs typeface="南宋书局体" panose="02000000000000000000" charset="-122"/>
              </a:rPr>
              <a:t>功能模块</a:t>
            </a:r>
            <a:endParaRPr>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a:solidFill>
                  <a:schemeClr val="tx1"/>
                </a:solidFill>
                <a:latin typeface="南宋书局体" panose="02000000000000000000" charset="-122"/>
                <a:ea typeface="南宋书局体" panose="02000000000000000000" charset="-122"/>
                <a:cs typeface="南宋书局体" panose="02000000000000000000" charset="-122"/>
              </a:rPr>
              <a:t>优势特点与用户收益</a:t>
            </a:r>
            <a:endParaRPr>
              <a:solidFill>
                <a:schemeClr val="tx1"/>
              </a:solidFill>
              <a:latin typeface="南宋书局体" panose="02000000000000000000" charset="-122"/>
              <a:ea typeface="南宋书局体" panose="02000000000000000000" charset="-122"/>
              <a:cs typeface="南宋书局体" panose="02000000000000000000" charset="-122"/>
            </a:endParaRPr>
          </a:p>
          <a:p>
            <a:pPr marL="400050" indent="-400050">
              <a:lnSpc>
                <a:spcPct val="200000"/>
              </a:lnSpc>
              <a:buFont typeface="+mj-lt"/>
              <a:buAutoNum type="romanUcPeriod"/>
            </a:pPr>
            <a:r>
              <a:rPr>
                <a:solidFill>
                  <a:schemeClr val="tx1"/>
                </a:solidFill>
                <a:latin typeface="南宋书局体" panose="02000000000000000000" charset="-122"/>
                <a:ea typeface="南宋书局体" panose="02000000000000000000" charset="-122"/>
                <a:cs typeface="南宋书局体" panose="02000000000000000000" charset="-122"/>
              </a:rPr>
              <a:t>了解我们</a:t>
            </a:r>
            <a:endParaRPr>
              <a:solidFill>
                <a:schemeClr val="tx1"/>
              </a:solidFill>
              <a:latin typeface="南宋书局体" panose="02000000000000000000" charset="-122"/>
              <a:ea typeface="南宋书局体" panose="02000000000000000000" charset="-122"/>
              <a:cs typeface="南宋书局体" panose="02000000000000000000"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nvSpPr>
        <p:spPr>
          <a:xfrm>
            <a:off x="7078980" y="1680845"/>
            <a:ext cx="3770630" cy="295973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p>
            <a:r>
              <a:rPr lang="zh-CN" altLang="en-US"/>
              <a:t>网络对抗中的风险管理</a:t>
            </a:r>
            <a:endParaRPr lang="zh-CN" altLang="en-US"/>
          </a:p>
        </p:txBody>
      </p:sp>
      <p:sp>
        <p:nvSpPr>
          <p:cNvPr id="3" name="内容占位符 2"/>
          <p:cNvSpPr>
            <a:spLocks noGrp="1"/>
          </p:cNvSpPr>
          <p:nvPr>
            <p:ph idx="1"/>
          </p:nvPr>
        </p:nvSpPr>
        <p:spPr>
          <a:xfrm>
            <a:off x="900430" y="1633220"/>
            <a:ext cx="5492750" cy="3560445"/>
          </a:xfrm>
        </p:spPr>
        <p:txBody>
          <a:bodyPr/>
          <a:p>
            <a:pPr algn="just"/>
            <a:r>
              <a:rPr lang="zh-CN" altLang="en-US" b="1">
                <a:solidFill>
                  <a:srgbClr val="FF0000"/>
                </a:solidFill>
              </a:rPr>
              <a:t>习近平总书记</a:t>
            </a:r>
            <a:r>
              <a:rPr lang="zh-CN" altLang="en-US">
                <a:solidFill>
                  <a:schemeClr val="tx1">
                    <a:lumMod val="95000"/>
                    <a:lumOff val="5000"/>
                  </a:schemeClr>
                </a:solidFill>
              </a:rPr>
              <a:t>在网络安全和信息化工作座谈会上发表重要讲话指出：</a:t>
            </a:r>
            <a:endParaRPr lang="zh-CN" altLang="en-US">
              <a:solidFill>
                <a:schemeClr val="tx1">
                  <a:lumMod val="95000"/>
                  <a:lumOff val="5000"/>
                </a:schemeClr>
              </a:solidFill>
            </a:endParaRPr>
          </a:p>
          <a:p>
            <a:pPr algn="just"/>
            <a:r>
              <a:rPr lang="zh-CN" altLang="en-US">
                <a:solidFill>
                  <a:schemeClr val="tx1">
                    <a:lumMod val="95000"/>
                    <a:lumOff val="5000"/>
                  </a:schemeClr>
                </a:solidFill>
              </a:rPr>
              <a:t>网络安全的本质在对抗，对抗的本质在攻防两端能力较量。网络安全也就是攻防两端的对抗。明确分析对手的优势、</a:t>
            </a:r>
            <a:r>
              <a:rPr lang="zh-CN" altLang="en-US" b="1">
                <a:solidFill>
                  <a:srgbClr val="FF0000"/>
                </a:solidFill>
              </a:rPr>
              <a:t>分析自己的弱项</a:t>
            </a:r>
            <a:r>
              <a:rPr lang="zh-CN" altLang="en-US">
                <a:solidFill>
                  <a:schemeClr val="tx1">
                    <a:lumMod val="95000"/>
                    <a:lumOff val="5000"/>
                  </a:schemeClr>
                </a:solidFill>
              </a:rPr>
              <a:t>，安排合理的网络“攻防战略”，合理保护自己。要以技术对技术，以技术管技术，做到魔高一尺、道高一丈。</a:t>
            </a:r>
            <a:endParaRPr lang="zh-CN" altLang="en-US">
              <a:solidFill>
                <a:schemeClr val="tx1">
                  <a:lumMod val="95000"/>
                  <a:lumOff val="5000"/>
                </a:schemeClr>
              </a:solidFill>
            </a:endParaRPr>
          </a:p>
          <a:p>
            <a:pPr algn="just"/>
            <a:r>
              <a:rPr lang="zh-CN" altLang="en-US" b="1">
                <a:solidFill>
                  <a:srgbClr val="FF0000"/>
                </a:solidFill>
              </a:rPr>
              <a:t>没有意识到风险是最大的风险</a:t>
            </a:r>
            <a:r>
              <a:rPr lang="zh-CN" altLang="en-US">
                <a:solidFill>
                  <a:schemeClr val="tx1">
                    <a:lumMod val="95000"/>
                    <a:lumOff val="5000"/>
                  </a:schemeClr>
                </a:solidFill>
              </a:rPr>
              <a:t>。维护网络安全，首先要知道风险在哪里，是什么样的风险，什么时候发生风险，正所谓</a:t>
            </a:r>
            <a:r>
              <a:rPr lang="en-US" altLang="zh-CN">
                <a:solidFill>
                  <a:schemeClr val="tx1">
                    <a:lumMod val="95000"/>
                    <a:lumOff val="5000"/>
                  </a:schemeClr>
                </a:solidFill>
              </a:rPr>
              <a:t>“</a:t>
            </a:r>
            <a:r>
              <a:rPr lang="zh-CN" altLang="en-US">
                <a:solidFill>
                  <a:schemeClr val="tx1">
                    <a:lumMod val="95000"/>
                    <a:lumOff val="5000"/>
                  </a:schemeClr>
                </a:solidFill>
              </a:rPr>
              <a:t>聪者听于无声，明者见于未形</a:t>
            </a:r>
            <a:r>
              <a:rPr lang="en-US" altLang="zh-CN">
                <a:solidFill>
                  <a:schemeClr val="tx1">
                    <a:lumMod val="95000"/>
                    <a:lumOff val="5000"/>
                  </a:schemeClr>
                </a:solidFill>
              </a:rPr>
              <a:t>”</a:t>
            </a:r>
            <a:r>
              <a:rPr lang="zh-CN" altLang="en-US">
                <a:solidFill>
                  <a:schemeClr val="tx1">
                    <a:lumMod val="95000"/>
                    <a:lumOff val="5000"/>
                  </a:schemeClr>
                </a:solidFill>
              </a:rPr>
              <a:t>。</a:t>
            </a:r>
            <a:endParaRPr lang="zh-CN" altLang="en-US">
              <a:solidFill>
                <a:schemeClr val="tx1">
                  <a:lumMod val="95000"/>
                  <a:lumOff val="5000"/>
                </a:schemeClr>
              </a:solidFill>
            </a:endParaRPr>
          </a:p>
        </p:txBody>
      </p:sp>
      <p:pic>
        <p:nvPicPr>
          <p:cNvPr id="4" name="图片 3"/>
          <p:cNvPicPr>
            <a:picLocks noChangeAspect="1"/>
          </p:cNvPicPr>
          <p:nvPr/>
        </p:nvPicPr>
        <p:blipFill>
          <a:blip r:embed="rId1"/>
          <a:stretch>
            <a:fillRect/>
          </a:stretch>
        </p:blipFill>
        <p:spPr>
          <a:xfrm>
            <a:off x="7205980" y="1807845"/>
            <a:ext cx="3810000" cy="2971800"/>
          </a:xfrm>
          <a:prstGeom prst="rect">
            <a:avLst/>
          </a:prstGeom>
        </p:spPr>
      </p:pic>
      <p:sp>
        <p:nvSpPr>
          <p:cNvPr id="5" name="文本框 4"/>
          <p:cNvSpPr txBox="1"/>
          <p:nvPr/>
        </p:nvSpPr>
        <p:spPr>
          <a:xfrm>
            <a:off x="5266690" y="5384800"/>
            <a:ext cx="1126490" cy="368300"/>
          </a:xfrm>
          <a:prstGeom prst="rect">
            <a:avLst/>
          </a:prstGeom>
          <a:noFill/>
        </p:spPr>
        <p:txBody>
          <a:bodyPr wrap="none" rtlCol="0" anchor="t">
            <a:spAutoFit/>
          </a:bodyPr>
          <a:p>
            <a:r>
              <a:rPr lang="zh-CN" altLang="en-US">
                <a:latin typeface="南宋书局体" panose="02000000000000000000" charset="-122"/>
                <a:ea typeface="南宋书局体" panose="02000000000000000000" charset="-122"/>
                <a:cs typeface="南宋书局体" panose="02000000000000000000" charset="-122"/>
                <a:sym typeface="+mn-ea"/>
              </a:rPr>
              <a:t>2016年4月</a:t>
            </a:r>
            <a:endParaRPr lang="zh-CN" altLang="en-US">
              <a:latin typeface="南宋书局体" panose="02000000000000000000" charset="-122"/>
              <a:ea typeface="南宋书局体" panose="02000000000000000000" charset="-122"/>
              <a:cs typeface="南宋书局体" panose="02000000000000000000" charset="-122"/>
              <a:sym typeface="+mn-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12"/>
          <p:cNvSpPr/>
          <p:nvPr/>
        </p:nvSpPr>
        <p:spPr>
          <a:xfrm>
            <a:off x="828675" y="1600200"/>
            <a:ext cx="6278880" cy="2352675"/>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2" name="标题 1"/>
          <p:cNvSpPr>
            <a:spLocks noGrp="1"/>
          </p:cNvSpPr>
          <p:nvPr>
            <p:ph type="title"/>
          </p:nvPr>
        </p:nvSpPr>
        <p:spPr/>
        <p:txBody>
          <a:bodyPr/>
          <a:p>
            <a:r>
              <a:rPr lang="zh-CN" altLang="en-US"/>
              <a:t>实战化是第一出发点</a:t>
            </a:r>
            <a:endParaRPr lang="zh-CN" altLang="en-US"/>
          </a:p>
        </p:txBody>
      </p:sp>
      <p:pic>
        <p:nvPicPr>
          <p:cNvPr id="4" name="图片 3"/>
          <p:cNvPicPr>
            <a:picLocks noChangeAspect="1"/>
          </p:cNvPicPr>
          <p:nvPr/>
        </p:nvPicPr>
        <p:blipFill>
          <a:blip r:embed="rId1"/>
          <a:srcRect t="19943" b="13171"/>
          <a:stretch>
            <a:fillRect/>
          </a:stretch>
        </p:blipFill>
        <p:spPr>
          <a:xfrm>
            <a:off x="939800" y="1687830"/>
            <a:ext cx="6309497" cy="2376000"/>
          </a:xfrm>
          <a:prstGeom prst="rect">
            <a:avLst/>
          </a:prstGeom>
        </p:spPr>
      </p:pic>
      <p:sp>
        <p:nvSpPr>
          <p:cNvPr id="10" name="矩形 9"/>
          <p:cNvSpPr/>
          <p:nvPr/>
        </p:nvSpPr>
        <p:spPr>
          <a:xfrm>
            <a:off x="4870450" y="3113405"/>
            <a:ext cx="6501600" cy="2448000"/>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p>
            <a:pPr algn="ctr"/>
            <a:endParaRPr lang="zh-CN" altLang="en-US"/>
          </a:p>
        </p:txBody>
      </p:sp>
      <p:sp>
        <p:nvSpPr>
          <p:cNvPr id="11" name="内容占位符 2"/>
          <p:cNvSpPr>
            <a:spLocks noGrp="1"/>
          </p:cNvSpPr>
          <p:nvPr/>
        </p:nvSpPr>
        <p:spPr>
          <a:xfrm>
            <a:off x="5032375" y="3357880"/>
            <a:ext cx="6178550" cy="2203450"/>
          </a:xfrm>
          <a:prstGeom prst="rect">
            <a:avLst/>
          </a:prstGeom>
        </p:spPr>
        <p:txBody>
          <a:bodyPr vert="horz" lIns="90000" tIns="46800" rIns="90000" bIns="46800" rtlCol="0">
            <a:normAutofit lnSpcReduction="10000"/>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1pPr>
            <a:lvl2pPr marL="457200" marR="0" lvl="1" indent="0" algn="l" defTabSz="914400" rtl="0" eaLnBrk="1" fontAlgn="auto" latinLnBrk="0" hangingPunct="1">
              <a:lnSpc>
                <a:spcPct val="120000"/>
              </a:lnSpc>
              <a:spcBef>
                <a:spcPts val="0"/>
              </a:spcBef>
              <a:spcAft>
                <a:spcPts val="6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2pPr>
            <a:lvl3pPr marL="914400" marR="0" lvl="2" indent="0" algn="l" defTabSz="914400" rtl="0" eaLnBrk="1" fontAlgn="auto" latinLnBrk="0" hangingPunct="1">
              <a:lnSpc>
                <a:spcPct val="12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3pPr>
            <a:lvl4pPr marL="1371600" marR="0" lvl="3" indent="0" algn="l" defTabSz="914400" rtl="0" eaLnBrk="1" fontAlgn="auto" latinLnBrk="0" hangingPunct="1">
              <a:lnSpc>
                <a:spcPct val="120000"/>
              </a:lnSpc>
              <a:spcBef>
                <a:spcPts val="0"/>
              </a:spcBef>
              <a:spcAft>
                <a:spcPts val="300"/>
              </a:spcAft>
              <a:buFont typeface="Wingdings" panose="05000000000000000000"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4pPr>
            <a:lvl5pPr marL="1828800" marR="0" lvl="4" indent="0" algn="l" defTabSz="914400" rtl="0" eaLnBrk="1" fontAlgn="auto" latinLnBrk="0" hangingPunct="1">
              <a:lnSpc>
                <a:spcPct val="120000"/>
              </a:lnSpc>
              <a:spcBef>
                <a:spcPts val="0"/>
              </a:spcBef>
              <a:spcAft>
                <a:spcPts val="3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南宋书局体" panose="02000000000000000000" charset="-122"/>
                <a:ea typeface="南宋书局体" panose="02000000000000000000" charset="-122"/>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zh-CN" altLang="en-US">
                <a:solidFill>
                  <a:schemeClr val="tx1">
                    <a:lumMod val="95000"/>
                    <a:lumOff val="5000"/>
                  </a:schemeClr>
                </a:solidFill>
              </a:rPr>
              <a:t>公安部网络安全保卫局总工程师郭启全提出：</a:t>
            </a:r>
            <a:endParaRPr lang="zh-CN" altLang="en-US">
              <a:solidFill>
                <a:schemeClr val="tx1">
                  <a:lumMod val="95000"/>
                  <a:lumOff val="5000"/>
                </a:schemeClr>
              </a:solidFill>
            </a:endParaRPr>
          </a:p>
          <a:p>
            <a:pPr algn="just"/>
            <a:r>
              <a:rPr lang="en-US" altLang="zh-CN">
                <a:solidFill>
                  <a:schemeClr val="tx1">
                    <a:lumMod val="95000"/>
                    <a:lumOff val="5000"/>
                  </a:schemeClr>
                </a:solidFill>
              </a:rPr>
              <a:t>“</a:t>
            </a:r>
            <a:r>
              <a:rPr lang="zh-CN" altLang="en-US">
                <a:solidFill>
                  <a:schemeClr val="tx1">
                    <a:lumMod val="95000"/>
                    <a:lumOff val="5000"/>
                  </a:schemeClr>
                </a:solidFill>
              </a:rPr>
              <a:t>三化六防</a:t>
            </a:r>
            <a:r>
              <a:rPr lang="en-US" altLang="zh-CN">
                <a:solidFill>
                  <a:schemeClr val="tx1">
                    <a:lumMod val="95000"/>
                    <a:lumOff val="5000"/>
                  </a:schemeClr>
                </a:solidFill>
              </a:rPr>
              <a:t>”</a:t>
            </a:r>
            <a:r>
              <a:rPr lang="zh-CN" altLang="en-US">
                <a:solidFill>
                  <a:schemeClr val="tx1">
                    <a:lumMod val="95000"/>
                    <a:lumOff val="5000"/>
                  </a:schemeClr>
                </a:solidFill>
              </a:rPr>
              <a:t>新思想，以</a:t>
            </a:r>
            <a:r>
              <a:rPr lang="en-US" altLang="zh-CN">
                <a:solidFill>
                  <a:schemeClr val="tx1">
                    <a:lumMod val="95000"/>
                    <a:lumOff val="5000"/>
                  </a:schemeClr>
                </a:solidFill>
              </a:rPr>
              <a:t>“</a:t>
            </a:r>
            <a:r>
              <a:rPr lang="zh-CN" altLang="en-US" b="1">
                <a:solidFill>
                  <a:srgbClr val="FF0000"/>
                </a:solidFill>
              </a:rPr>
              <a:t>实战化</a:t>
            </a:r>
            <a:r>
              <a:rPr lang="zh-CN" altLang="en-US" b="1">
                <a:solidFill>
                  <a:schemeClr val="tx1">
                    <a:lumMod val="95000"/>
                    <a:lumOff val="5000"/>
                  </a:schemeClr>
                </a:solidFill>
              </a:rPr>
              <a:t>，体系化，常态化</a:t>
            </a:r>
            <a:r>
              <a:rPr lang="en-US" altLang="zh-CN">
                <a:solidFill>
                  <a:schemeClr val="tx1">
                    <a:lumMod val="95000"/>
                    <a:lumOff val="5000"/>
                  </a:schemeClr>
                </a:solidFill>
              </a:rPr>
              <a:t>”</a:t>
            </a:r>
            <a:r>
              <a:rPr lang="zh-CN" altLang="en-US">
                <a:solidFill>
                  <a:schemeClr val="tx1">
                    <a:lumMod val="95000"/>
                    <a:lumOff val="5000"/>
                  </a:schemeClr>
                </a:solidFill>
              </a:rPr>
              <a:t>为新理念，以</a:t>
            </a:r>
            <a:r>
              <a:rPr lang="en-US" altLang="zh-CN">
                <a:solidFill>
                  <a:schemeClr val="tx1">
                    <a:lumMod val="95000"/>
                    <a:lumOff val="5000"/>
                  </a:schemeClr>
                </a:solidFill>
              </a:rPr>
              <a:t>“</a:t>
            </a:r>
            <a:r>
              <a:rPr lang="zh-CN" altLang="en-US">
                <a:solidFill>
                  <a:schemeClr val="tx1">
                    <a:lumMod val="95000"/>
                    <a:lumOff val="5000"/>
                  </a:schemeClr>
                </a:solidFill>
              </a:rPr>
              <a:t>动态防御，主动防御，纵深防御，精准防护，整体防护，联防联控</a:t>
            </a:r>
            <a:r>
              <a:rPr lang="en-US" altLang="zh-CN">
                <a:solidFill>
                  <a:schemeClr val="tx1">
                    <a:lumMod val="95000"/>
                    <a:lumOff val="5000"/>
                  </a:schemeClr>
                </a:solidFill>
              </a:rPr>
              <a:t>”</a:t>
            </a:r>
            <a:r>
              <a:rPr lang="zh-CN" altLang="en-US">
                <a:solidFill>
                  <a:schemeClr val="tx1">
                    <a:lumMod val="95000"/>
                    <a:lumOff val="5000"/>
                  </a:schemeClr>
                </a:solidFill>
              </a:rPr>
              <a:t>为新举措，构建国家网络安全综合防控系统，深入推进等保和关保的积极实践。</a:t>
            </a:r>
            <a:endParaRPr lang="zh-CN" altLang="en-US">
              <a:solidFill>
                <a:schemeClr val="tx1">
                  <a:lumMod val="95000"/>
                  <a:lumOff val="5000"/>
                </a:schemeClr>
              </a:solidFill>
            </a:endParaRPr>
          </a:p>
        </p:txBody>
      </p:sp>
      <p:sp>
        <p:nvSpPr>
          <p:cNvPr id="12" name="文本框 11"/>
          <p:cNvSpPr txBox="1"/>
          <p:nvPr/>
        </p:nvSpPr>
        <p:spPr>
          <a:xfrm>
            <a:off x="9477375" y="5000625"/>
            <a:ext cx="1643380" cy="368300"/>
          </a:xfrm>
          <a:prstGeom prst="rect">
            <a:avLst/>
          </a:prstGeom>
          <a:noFill/>
        </p:spPr>
        <p:txBody>
          <a:bodyPr wrap="none" rtlCol="0" anchor="t">
            <a:spAutoFit/>
          </a:bodyPr>
          <a:p>
            <a:r>
              <a:rPr lang="zh-CN" altLang="en-US">
                <a:latin typeface="南宋书局体" panose="02000000000000000000" charset="-122"/>
                <a:ea typeface="南宋书局体" panose="02000000000000000000" charset="-122"/>
                <a:cs typeface="南宋书局体" panose="02000000000000000000" charset="-122"/>
                <a:sym typeface="+mn-ea"/>
              </a:rPr>
              <a:t>2019年10月29日</a:t>
            </a:r>
            <a:endParaRPr lang="zh-CN" altLang="en-US">
              <a:latin typeface="南宋书局体" panose="02000000000000000000" charset="-122"/>
              <a:ea typeface="南宋书局体" panose="02000000000000000000" charset="-122"/>
              <a:cs typeface="南宋书局体" panose="02000000000000000000" charset="-122"/>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3" name="直接连接符 12"/>
          <p:cNvCxnSpPr/>
          <p:nvPr/>
        </p:nvCxnSpPr>
        <p:spPr>
          <a:xfrm>
            <a:off x="3795395" y="3287395"/>
            <a:ext cx="5495925" cy="25590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p>
            <a:r>
              <a:rPr>
                <a:sym typeface="+mn-ea"/>
              </a:rPr>
              <a:t>全球网络攻击手段</a:t>
            </a:r>
            <a:endParaRPr lang="zh-CN" altLang="en-US"/>
          </a:p>
        </p:txBody>
      </p:sp>
      <p:sp>
        <p:nvSpPr>
          <p:cNvPr id="5" name="文本框 4"/>
          <p:cNvSpPr txBox="1"/>
          <p:nvPr/>
        </p:nvSpPr>
        <p:spPr>
          <a:xfrm>
            <a:off x="1002030" y="1820545"/>
            <a:ext cx="3315970" cy="229870"/>
          </a:xfrm>
          <a:prstGeom prst="rect">
            <a:avLst/>
          </a:prstGeom>
          <a:noFill/>
        </p:spPr>
        <p:txBody>
          <a:bodyPr wrap="none" rtlCol="0">
            <a:spAutoFit/>
          </a:bodyPr>
          <a:p>
            <a:pPr algn="l"/>
            <a:r>
              <a:rPr lang="zh-CN" altLang="en-US" sz="900">
                <a:latin typeface="南宋书局体" panose="02000000000000000000" charset="-122"/>
                <a:ea typeface="南宋书局体" panose="02000000000000000000" charset="-122"/>
                <a:cs typeface="南宋书局体" panose="02000000000000000000" charset="-122"/>
              </a:rPr>
              <a:t>数据来源于IBM全球威胁调查报告《X-Force威胁情报指数2020》</a:t>
            </a:r>
            <a:endParaRPr lang="zh-CN" altLang="en-US" sz="900">
              <a:latin typeface="南宋书局体" panose="02000000000000000000" charset="-122"/>
              <a:ea typeface="南宋书局体" panose="02000000000000000000" charset="-122"/>
              <a:cs typeface="南宋书局体" panose="02000000000000000000" charset="-122"/>
            </a:endParaRPr>
          </a:p>
        </p:txBody>
      </p:sp>
      <p:sp>
        <p:nvSpPr>
          <p:cNvPr id="9" name="文本框 8"/>
          <p:cNvSpPr txBox="1"/>
          <p:nvPr/>
        </p:nvSpPr>
        <p:spPr>
          <a:xfrm>
            <a:off x="998855" y="1530350"/>
            <a:ext cx="1973580" cy="368300"/>
          </a:xfrm>
          <a:prstGeom prst="rect">
            <a:avLst/>
          </a:prstGeom>
          <a:noFill/>
        </p:spPr>
        <p:txBody>
          <a:bodyPr wrap="square" rtlCol="0">
            <a:spAutoFit/>
          </a:bodyPr>
          <a:p>
            <a:r>
              <a:rPr lang="zh-CN" altLang="en-US">
                <a:latin typeface="南宋书局体" panose="02000000000000000000" charset="-122"/>
                <a:ea typeface="南宋书局体" panose="02000000000000000000" charset="-122"/>
              </a:rPr>
              <a:t>真实网络攻击</a:t>
            </a:r>
            <a:endParaRPr lang="zh-CN" altLang="en-US">
              <a:latin typeface="南宋书局体" panose="02000000000000000000" charset="-122"/>
              <a:ea typeface="南宋书局体" panose="02000000000000000000" charset="-122"/>
            </a:endParaRPr>
          </a:p>
        </p:txBody>
      </p:sp>
      <p:sp>
        <p:nvSpPr>
          <p:cNvPr id="10" name="文本框 9"/>
          <p:cNvSpPr txBox="1"/>
          <p:nvPr/>
        </p:nvSpPr>
        <p:spPr>
          <a:xfrm>
            <a:off x="7177405" y="1530350"/>
            <a:ext cx="1590040" cy="368300"/>
          </a:xfrm>
          <a:prstGeom prst="rect">
            <a:avLst/>
          </a:prstGeom>
          <a:noFill/>
        </p:spPr>
        <p:txBody>
          <a:bodyPr wrap="square" rtlCol="0">
            <a:spAutoFit/>
          </a:bodyPr>
          <a:p>
            <a:r>
              <a:rPr lang="zh-CN" altLang="en-US">
                <a:latin typeface="南宋书局体" panose="02000000000000000000" charset="-122"/>
                <a:ea typeface="南宋书局体" panose="02000000000000000000" charset="-122"/>
              </a:rPr>
              <a:t>造成危害</a:t>
            </a:r>
            <a:endParaRPr lang="zh-CN" altLang="en-US">
              <a:latin typeface="南宋书局体" panose="02000000000000000000" charset="-122"/>
              <a:ea typeface="南宋书局体" panose="02000000000000000000" charset="-122"/>
            </a:endParaRPr>
          </a:p>
        </p:txBody>
      </p:sp>
      <p:cxnSp>
        <p:nvCxnSpPr>
          <p:cNvPr id="14" name="直接连接符 13"/>
          <p:cNvCxnSpPr/>
          <p:nvPr/>
        </p:nvCxnSpPr>
        <p:spPr>
          <a:xfrm flipV="1">
            <a:off x="3874770" y="4613910"/>
            <a:ext cx="5591810" cy="431165"/>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1"/>
          <a:stretch>
            <a:fillRect/>
          </a:stretch>
        </p:blipFill>
        <p:spPr>
          <a:xfrm>
            <a:off x="6732905" y="2718435"/>
            <a:ext cx="4989327" cy="2484000"/>
          </a:xfrm>
          <a:prstGeom prst="rect">
            <a:avLst/>
          </a:prstGeom>
        </p:spPr>
      </p:pic>
      <p:pic>
        <p:nvPicPr>
          <p:cNvPr id="17" name="图片 16"/>
          <p:cNvPicPr>
            <a:picLocks noChangeAspect="1"/>
          </p:cNvPicPr>
          <p:nvPr/>
        </p:nvPicPr>
        <p:blipFill>
          <a:blip r:embed="rId2"/>
          <a:stretch>
            <a:fillRect/>
          </a:stretch>
        </p:blipFill>
        <p:spPr>
          <a:xfrm>
            <a:off x="449580" y="2407285"/>
            <a:ext cx="6489065" cy="2880360"/>
          </a:xfrm>
          <a:prstGeom prst="rect">
            <a:avLst/>
          </a:prstGeom>
        </p:spPr>
      </p:pic>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聚焦最重要的</a:t>
            </a:r>
            <a:r>
              <a:rPr lang="en-US" altLang="zh-CN"/>
              <a:t>90%</a:t>
            </a:r>
            <a:r>
              <a:t>风险</a:t>
            </a:r>
          </a:p>
        </p:txBody>
      </p:sp>
      <p:pic>
        <p:nvPicPr>
          <p:cNvPr id="4" name="图片 3"/>
          <p:cNvPicPr>
            <a:picLocks noChangeAspect="1"/>
          </p:cNvPicPr>
          <p:nvPr/>
        </p:nvPicPr>
        <p:blipFill>
          <a:blip r:embed="rId1"/>
          <a:stretch>
            <a:fillRect/>
          </a:stretch>
        </p:blipFill>
        <p:spPr>
          <a:xfrm>
            <a:off x="1671919" y="1482090"/>
            <a:ext cx="8848161" cy="432000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剪去对角的矩形 6"/>
          <p:cNvSpPr/>
          <p:nvPr/>
        </p:nvSpPr>
        <p:spPr>
          <a:xfrm>
            <a:off x="3590925" y="2117090"/>
            <a:ext cx="2376170" cy="2974975"/>
          </a:xfrm>
          <a:prstGeom prst="snip2DiagRect">
            <a:avLst>
              <a:gd name="adj1" fmla="val 9780"/>
              <a:gd name="adj2" fmla="val 0"/>
            </a:avLst>
          </a:prstGeom>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3" name="剪去对角的矩形 2"/>
          <p:cNvSpPr/>
          <p:nvPr/>
        </p:nvSpPr>
        <p:spPr>
          <a:xfrm>
            <a:off x="1207770" y="2117090"/>
            <a:ext cx="2010410" cy="2974975"/>
          </a:xfrm>
          <a:prstGeom prst="snip2DiagRect">
            <a:avLst>
              <a:gd name="adj1" fmla="val 10265"/>
              <a:gd name="adj2" fmla="val 0"/>
            </a:avLst>
          </a:prstGeom>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 name="标题 1"/>
          <p:cNvSpPr>
            <a:spLocks noGrp="1"/>
          </p:cNvSpPr>
          <p:nvPr>
            <p:ph type="title"/>
          </p:nvPr>
        </p:nvSpPr>
        <p:spPr/>
        <p:txBody>
          <a:bodyPr/>
          <a:p>
            <a:r>
              <a:rPr lang="en-US" altLang="zh-CN"/>
              <a:t>“</a:t>
            </a:r>
            <a:r>
              <a:t>微曲</a:t>
            </a:r>
            <a:r>
              <a:rPr lang="en-US" altLang="zh-CN"/>
              <a:t>”</a:t>
            </a:r>
            <a:r>
              <a:t>功能模块</a:t>
            </a:r>
          </a:p>
        </p:txBody>
      </p:sp>
      <p:sp>
        <p:nvSpPr>
          <p:cNvPr id="28" name="文本框 27"/>
          <p:cNvSpPr txBox="1"/>
          <p:nvPr/>
        </p:nvSpPr>
        <p:spPr>
          <a:xfrm>
            <a:off x="1293495" y="2948305"/>
            <a:ext cx="1402080" cy="460375"/>
          </a:xfrm>
          <a:prstGeom prst="rect">
            <a:avLst/>
          </a:prstGeom>
          <a:noFill/>
        </p:spPr>
        <p:txBody>
          <a:bodyPr wrap="none" rtlCol="0" anchor="t">
            <a:spAutoFit/>
          </a:bodyPr>
          <a:p>
            <a:pPr algn="l"/>
            <a:r>
              <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rPr>
              <a:t>资产管理</a:t>
            </a:r>
            <a:endPar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pic>
        <p:nvPicPr>
          <p:cNvPr id="37" name="图片 36"/>
          <p:cNvPicPr>
            <a:picLocks noChangeAspect="1"/>
          </p:cNvPicPr>
          <p:nvPr/>
        </p:nvPicPr>
        <p:blipFill>
          <a:blip r:embed="rId1"/>
          <a:stretch>
            <a:fillRect/>
          </a:stretch>
        </p:blipFill>
        <p:spPr>
          <a:xfrm>
            <a:off x="1396365" y="2310130"/>
            <a:ext cx="540000" cy="540000"/>
          </a:xfrm>
          <a:prstGeom prst="rect">
            <a:avLst/>
          </a:prstGeom>
        </p:spPr>
      </p:pic>
      <p:sp>
        <p:nvSpPr>
          <p:cNvPr id="4" name="文本框 3"/>
          <p:cNvSpPr txBox="1"/>
          <p:nvPr/>
        </p:nvSpPr>
        <p:spPr>
          <a:xfrm>
            <a:off x="1293495" y="3504565"/>
            <a:ext cx="1071880" cy="306705"/>
          </a:xfrm>
          <a:prstGeom prst="rect">
            <a:avLst/>
          </a:prstGeom>
          <a:noFill/>
        </p:spPr>
        <p:txBody>
          <a:bodyPr wrap="none" rtlCol="0" anchor="t">
            <a:spAutoFit/>
          </a:bodyPr>
          <a:p>
            <a:pPr algn="l"/>
            <a:r>
              <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全端口</a:t>
            </a:r>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探测</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5" name="文本框 4"/>
          <p:cNvSpPr txBox="1"/>
          <p:nvPr/>
        </p:nvSpPr>
        <p:spPr>
          <a:xfrm>
            <a:off x="1293495" y="3924935"/>
            <a:ext cx="1249680" cy="306705"/>
          </a:xfrm>
          <a:prstGeom prst="rect">
            <a:avLst/>
          </a:prstGeom>
          <a:noFill/>
        </p:spPr>
        <p:txBody>
          <a:bodyPr wrap="none" rtlCol="0" anchor="t">
            <a:spAutoFit/>
          </a:bodyPr>
          <a:p>
            <a:pPr algn="l"/>
            <a:r>
              <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主机指纹</a:t>
            </a:r>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探测</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6" name="文本框 5"/>
          <p:cNvSpPr txBox="1"/>
          <p:nvPr/>
        </p:nvSpPr>
        <p:spPr>
          <a:xfrm>
            <a:off x="1293495" y="4334510"/>
            <a:ext cx="1138555" cy="306705"/>
          </a:xfrm>
          <a:prstGeom prst="rect">
            <a:avLst/>
          </a:prstGeom>
          <a:noFill/>
        </p:spPr>
        <p:txBody>
          <a:bodyPr wrap="none" rtlCol="0" anchor="t">
            <a:spAutoFit/>
          </a:bodyPr>
          <a:p>
            <a:pPr algn="l"/>
            <a:r>
              <a:rPr lang="en-US" alt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web</a:t>
            </a:r>
            <a:r>
              <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指纹</a:t>
            </a:r>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探测</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8" name="文本框 7"/>
          <p:cNvSpPr txBox="1"/>
          <p:nvPr/>
        </p:nvSpPr>
        <p:spPr>
          <a:xfrm>
            <a:off x="3676650" y="2948305"/>
            <a:ext cx="1402080" cy="460375"/>
          </a:xfrm>
          <a:prstGeom prst="rect">
            <a:avLst/>
          </a:prstGeom>
          <a:noFill/>
        </p:spPr>
        <p:txBody>
          <a:bodyPr wrap="none" rtlCol="0" anchor="t">
            <a:spAutoFit/>
          </a:bodyPr>
          <a:p>
            <a:pPr algn="l"/>
            <a:r>
              <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rPr>
              <a:t>漏洞管理</a:t>
            </a:r>
            <a:endPar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9" name="文本框 8"/>
          <p:cNvSpPr txBox="1"/>
          <p:nvPr/>
        </p:nvSpPr>
        <p:spPr>
          <a:xfrm>
            <a:off x="3676650" y="3504565"/>
            <a:ext cx="2039620" cy="306705"/>
          </a:xfrm>
          <a:prstGeom prst="rect">
            <a:avLst/>
          </a:prstGeom>
          <a:noFill/>
        </p:spPr>
        <p:txBody>
          <a:bodyPr wrap="none" rtlCol="0" anchor="t">
            <a:spAutoFit/>
          </a:bodyPr>
          <a:p>
            <a:pPr algn="l"/>
            <a:r>
              <a:rPr lang="en-US" alt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6</a:t>
            </a:r>
            <a:r>
              <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大主流扫描器自动编排</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12" name="文本框 11"/>
          <p:cNvSpPr txBox="1"/>
          <p:nvPr/>
        </p:nvSpPr>
        <p:spPr>
          <a:xfrm>
            <a:off x="3676650" y="3924935"/>
            <a:ext cx="1745615" cy="306705"/>
          </a:xfrm>
          <a:prstGeom prst="rect">
            <a:avLst/>
          </a:prstGeom>
          <a:noFill/>
        </p:spPr>
        <p:txBody>
          <a:bodyPr wrap="none" rtlCol="0" anchor="t">
            <a:spAutoFit/>
          </a:bodyPr>
          <a:p>
            <a:pPr algn="l"/>
            <a:r>
              <a:rPr 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200+</a:t>
            </a:r>
            <a:r>
              <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设备弱口令检测</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13" name="文本框 12"/>
          <p:cNvSpPr txBox="1"/>
          <p:nvPr/>
        </p:nvSpPr>
        <p:spPr>
          <a:xfrm>
            <a:off x="3676650" y="4334510"/>
            <a:ext cx="1526540" cy="306705"/>
          </a:xfrm>
          <a:prstGeom prst="rect">
            <a:avLst/>
          </a:prstGeom>
          <a:noFill/>
        </p:spPr>
        <p:txBody>
          <a:bodyPr wrap="none" rtlCol="0" anchor="t">
            <a:spAutoFit/>
          </a:bodyPr>
          <a:p>
            <a:pPr algn="l"/>
            <a:r>
              <a:rPr 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2600+1day</a:t>
            </a:r>
            <a:r>
              <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漏洞</a:t>
            </a:r>
            <a:r>
              <a:rPr lang="en-US" alt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POC</a:t>
            </a:r>
            <a:endParaRPr lang="en-US" altLang="zh-CN"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pic>
        <p:nvPicPr>
          <p:cNvPr id="16" name="图片 15"/>
          <p:cNvPicPr>
            <a:picLocks noChangeAspect="1"/>
          </p:cNvPicPr>
          <p:nvPr/>
        </p:nvPicPr>
        <p:blipFill>
          <a:blip r:embed="rId2"/>
          <a:stretch>
            <a:fillRect/>
          </a:stretch>
        </p:blipFill>
        <p:spPr>
          <a:xfrm>
            <a:off x="3785870" y="2310130"/>
            <a:ext cx="651510" cy="539750"/>
          </a:xfrm>
          <a:prstGeom prst="rect">
            <a:avLst/>
          </a:prstGeom>
        </p:spPr>
      </p:pic>
      <p:sp>
        <p:nvSpPr>
          <p:cNvPr id="18" name="剪去对角的矩形 17"/>
          <p:cNvSpPr/>
          <p:nvPr/>
        </p:nvSpPr>
        <p:spPr>
          <a:xfrm>
            <a:off x="6285865" y="2117090"/>
            <a:ext cx="2010410" cy="2974975"/>
          </a:xfrm>
          <a:prstGeom prst="snip2DiagRect">
            <a:avLst>
              <a:gd name="adj1" fmla="val 10265"/>
              <a:gd name="adj2" fmla="val 0"/>
            </a:avLst>
          </a:prstGeom>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21" name="文本框 20"/>
          <p:cNvSpPr txBox="1"/>
          <p:nvPr/>
        </p:nvSpPr>
        <p:spPr>
          <a:xfrm>
            <a:off x="6371590" y="2948305"/>
            <a:ext cx="1402080" cy="460375"/>
          </a:xfrm>
          <a:prstGeom prst="rect">
            <a:avLst/>
          </a:prstGeom>
          <a:noFill/>
        </p:spPr>
        <p:txBody>
          <a:bodyPr wrap="none" rtlCol="0" anchor="t">
            <a:spAutoFit/>
          </a:bodyPr>
          <a:p>
            <a:pPr algn="l"/>
            <a:r>
              <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rPr>
              <a:t>钓鱼检测</a:t>
            </a:r>
            <a:endPar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23" name="文本框 22"/>
          <p:cNvSpPr txBox="1"/>
          <p:nvPr/>
        </p:nvSpPr>
        <p:spPr>
          <a:xfrm>
            <a:off x="6371590" y="3504565"/>
            <a:ext cx="1249680" cy="306705"/>
          </a:xfrm>
          <a:prstGeom prst="rect">
            <a:avLst/>
          </a:prstGeom>
          <a:noFill/>
        </p:spPr>
        <p:txBody>
          <a:bodyPr wrap="none" rtlCol="0" anchor="t">
            <a:spAutoFit/>
          </a:bodyPr>
          <a:p>
            <a:pPr algn="l"/>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钓鱼目标侦测</a:t>
            </a:r>
            <a:endParaRPr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32" name="文本框 31"/>
          <p:cNvSpPr txBox="1"/>
          <p:nvPr/>
        </p:nvSpPr>
        <p:spPr>
          <a:xfrm>
            <a:off x="6371590" y="3924935"/>
            <a:ext cx="1249680" cy="306705"/>
          </a:xfrm>
          <a:prstGeom prst="rect">
            <a:avLst/>
          </a:prstGeom>
          <a:noFill/>
        </p:spPr>
        <p:txBody>
          <a:bodyPr wrap="none" rtlCol="0" anchor="t">
            <a:spAutoFit/>
          </a:bodyPr>
          <a:p>
            <a:pPr algn="l"/>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鱼叉攻击检测</a:t>
            </a:r>
            <a:endParaRPr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34" name="文本框 33"/>
          <p:cNvSpPr txBox="1"/>
          <p:nvPr/>
        </p:nvSpPr>
        <p:spPr>
          <a:xfrm>
            <a:off x="6371590" y="4334510"/>
            <a:ext cx="1249680" cy="306705"/>
          </a:xfrm>
          <a:prstGeom prst="rect">
            <a:avLst/>
          </a:prstGeom>
          <a:noFill/>
        </p:spPr>
        <p:txBody>
          <a:bodyPr wrap="none" rtlCol="0" anchor="t">
            <a:spAutoFit/>
          </a:bodyPr>
          <a:p>
            <a:pPr algn="l"/>
            <a:r>
              <a:rPr sz="1400">
                <a:solidFill>
                  <a:schemeClr val="bg1"/>
                </a:solidFill>
                <a:latin typeface="南宋书局体" panose="02000000000000000000" charset="-122"/>
                <a:ea typeface="南宋书局体" panose="02000000000000000000" charset="-122"/>
                <a:cs typeface="南宋书局体" panose="02000000000000000000" charset="-122"/>
                <a:sym typeface="+mn-ea"/>
              </a:rPr>
              <a:t>邮箱密码破解</a:t>
            </a:r>
            <a:endParaRPr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pic>
        <p:nvPicPr>
          <p:cNvPr id="35" name="图片 34"/>
          <p:cNvPicPr>
            <a:picLocks noChangeAspect="1"/>
          </p:cNvPicPr>
          <p:nvPr/>
        </p:nvPicPr>
        <p:blipFill>
          <a:blip r:embed="rId3"/>
          <a:stretch>
            <a:fillRect/>
          </a:stretch>
        </p:blipFill>
        <p:spPr>
          <a:xfrm>
            <a:off x="6474518" y="2369185"/>
            <a:ext cx="753055" cy="468000"/>
          </a:xfrm>
          <a:prstGeom prst="rect">
            <a:avLst/>
          </a:prstGeom>
        </p:spPr>
      </p:pic>
      <p:sp>
        <p:nvSpPr>
          <p:cNvPr id="39" name="剪去对角的矩形 38"/>
          <p:cNvSpPr/>
          <p:nvPr/>
        </p:nvSpPr>
        <p:spPr>
          <a:xfrm>
            <a:off x="8606155" y="2117090"/>
            <a:ext cx="2342515" cy="2974975"/>
          </a:xfrm>
          <a:prstGeom prst="snip2DiagRect">
            <a:avLst>
              <a:gd name="adj1" fmla="val 10265"/>
              <a:gd name="adj2" fmla="val 0"/>
            </a:avLst>
          </a:prstGeom>
          <a:extLst>
            <a:ext uri="{909E8E84-426E-40DD-AFC4-6F175D3DCCD1}">
              <a14:hiddenFill xmlns:a14="http://schemas.microsoft.com/office/drawing/2010/main">
                <a:solidFill>
                  <a:schemeClr val="dk1"/>
                </a:solidFill>
              </a14:hiddenFill>
            </a:ext>
          </a:extLst>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40" name="文本框 39"/>
          <p:cNvSpPr txBox="1"/>
          <p:nvPr/>
        </p:nvSpPr>
        <p:spPr>
          <a:xfrm>
            <a:off x="8680450" y="2948305"/>
            <a:ext cx="2011680" cy="460375"/>
          </a:xfrm>
          <a:prstGeom prst="rect">
            <a:avLst/>
          </a:prstGeom>
          <a:noFill/>
        </p:spPr>
        <p:txBody>
          <a:bodyPr wrap="none" rtlCol="0" anchor="t">
            <a:spAutoFit/>
          </a:bodyPr>
          <a:p>
            <a:pPr algn="l"/>
            <a:r>
              <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rPr>
              <a:t>信息泄漏检测</a:t>
            </a:r>
            <a:endParaRPr lang="zh-CN" sz="2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41" name="文本框 40"/>
          <p:cNvSpPr txBox="1"/>
          <p:nvPr/>
        </p:nvSpPr>
        <p:spPr>
          <a:xfrm>
            <a:off x="8680450" y="3504565"/>
            <a:ext cx="2038985" cy="306705"/>
          </a:xfrm>
          <a:prstGeom prst="rect">
            <a:avLst/>
          </a:prstGeom>
          <a:noFill/>
        </p:spPr>
        <p:txBody>
          <a:bodyPr wrap="none" rtlCol="0" anchor="t">
            <a:spAutoFit/>
          </a:bodyPr>
          <a:p>
            <a:pPr algn="l"/>
            <a:r>
              <a:rPr 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5</a:t>
            </a:r>
            <a:r>
              <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rPr>
              <a:t>大高危信息泄漏源检测</a:t>
            </a:r>
            <a:endParaRPr lang="zh-CN" altLang="en-US"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42" name="文本框 41"/>
          <p:cNvSpPr txBox="1"/>
          <p:nvPr/>
        </p:nvSpPr>
        <p:spPr>
          <a:xfrm>
            <a:off x="8680450" y="3924935"/>
            <a:ext cx="1249680" cy="306705"/>
          </a:xfrm>
          <a:prstGeom prst="rect">
            <a:avLst/>
          </a:prstGeom>
          <a:noFill/>
        </p:spPr>
        <p:txBody>
          <a:bodyPr wrap="none" rtlCol="0" anchor="t">
            <a:spAutoFit/>
          </a:bodyPr>
          <a:p>
            <a:pPr algn="l"/>
            <a:r>
              <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云端自动调度</a:t>
            </a:r>
            <a:endPar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sp>
        <p:nvSpPr>
          <p:cNvPr id="43" name="文本框 42"/>
          <p:cNvSpPr txBox="1"/>
          <p:nvPr/>
        </p:nvSpPr>
        <p:spPr>
          <a:xfrm>
            <a:off x="8680450" y="4334510"/>
            <a:ext cx="1249680" cy="306705"/>
          </a:xfrm>
          <a:prstGeom prst="rect">
            <a:avLst/>
          </a:prstGeom>
          <a:noFill/>
        </p:spPr>
        <p:txBody>
          <a:bodyPr wrap="none" rtlCol="0" anchor="t">
            <a:spAutoFit/>
          </a:bodyPr>
          <a:p>
            <a:pPr algn="l"/>
            <a:r>
              <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rPr>
              <a:t>秒级数据更新</a:t>
            </a:r>
            <a:endParaRPr lang="zh-CN" sz="1400">
              <a:solidFill>
                <a:schemeClr val="bg1"/>
              </a:solidFill>
              <a:latin typeface="南宋书局体" panose="02000000000000000000" charset="-122"/>
              <a:ea typeface="南宋书局体" panose="02000000000000000000" charset="-122"/>
              <a:cs typeface="南宋书局体" panose="02000000000000000000" charset="-122"/>
              <a:sym typeface="+mn-ea"/>
            </a:endParaRPr>
          </a:p>
        </p:txBody>
      </p:sp>
      <p:pic>
        <p:nvPicPr>
          <p:cNvPr id="36" name="图片 35"/>
          <p:cNvPicPr>
            <a:picLocks noChangeAspect="1"/>
          </p:cNvPicPr>
          <p:nvPr/>
        </p:nvPicPr>
        <p:blipFill>
          <a:blip r:embed="rId4"/>
          <a:stretch>
            <a:fillRect/>
          </a:stretch>
        </p:blipFill>
        <p:spPr>
          <a:xfrm>
            <a:off x="8816340" y="2315210"/>
            <a:ext cx="573386" cy="576000"/>
          </a:xfrm>
          <a:prstGeom prst="rect">
            <a:avLst/>
          </a:prstGeom>
        </p:spPr>
      </p:pic>
    </p:spTree>
    <p:custDataLst>
      <p:tags r:id="rId5"/>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 name="图片 28"/>
          <p:cNvPicPr>
            <a:picLocks noChangeAspect="1"/>
          </p:cNvPicPr>
          <p:nvPr/>
        </p:nvPicPr>
        <p:blipFill>
          <a:blip r:embed="rId1"/>
          <a:stretch>
            <a:fillRect/>
          </a:stretch>
        </p:blipFill>
        <p:spPr>
          <a:xfrm>
            <a:off x="9172575" y="2670810"/>
            <a:ext cx="2606040" cy="777240"/>
          </a:xfrm>
          <a:prstGeom prst="rect">
            <a:avLst/>
          </a:prstGeom>
        </p:spPr>
      </p:pic>
      <p:pic>
        <p:nvPicPr>
          <p:cNvPr id="28" name="图片 27"/>
          <p:cNvPicPr>
            <a:picLocks noChangeAspect="1"/>
          </p:cNvPicPr>
          <p:nvPr/>
        </p:nvPicPr>
        <p:blipFill>
          <a:blip r:embed="rId2"/>
          <a:stretch>
            <a:fillRect/>
          </a:stretch>
        </p:blipFill>
        <p:spPr>
          <a:xfrm>
            <a:off x="6255385" y="2670810"/>
            <a:ext cx="2633345" cy="777240"/>
          </a:xfrm>
          <a:prstGeom prst="rect">
            <a:avLst/>
          </a:prstGeom>
        </p:spPr>
      </p:pic>
      <p:pic>
        <p:nvPicPr>
          <p:cNvPr id="27" name="图片 26"/>
          <p:cNvPicPr>
            <a:picLocks noChangeAspect="1"/>
          </p:cNvPicPr>
          <p:nvPr/>
        </p:nvPicPr>
        <p:blipFill>
          <a:blip r:embed="rId3"/>
          <a:stretch>
            <a:fillRect/>
          </a:stretch>
        </p:blipFill>
        <p:spPr>
          <a:xfrm>
            <a:off x="3342640" y="2670810"/>
            <a:ext cx="2606040" cy="777240"/>
          </a:xfrm>
          <a:prstGeom prst="rect">
            <a:avLst/>
          </a:prstGeom>
        </p:spPr>
      </p:pic>
      <p:pic>
        <p:nvPicPr>
          <p:cNvPr id="25" name="图片 24"/>
          <p:cNvPicPr>
            <a:picLocks noChangeAspect="1"/>
          </p:cNvPicPr>
          <p:nvPr/>
        </p:nvPicPr>
        <p:blipFill>
          <a:blip r:embed="rId4"/>
          <a:stretch>
            <a:fillRect/>
          </a:stretch>
        </p:blipFill>
        <p:spPr>
          <a:xfrm>
            <a:off x="441325" y="2670810"/>
            <a:ext cx="2606040" cy="777240"/>
          </a:xfrm>
          <a:prstGeom prst="rect">
            <a:avLst/>
          </a:prstGeom>
        </p:spPr>
      </p:pic>
      <p:sp>
        <p:nvSpPr>
          <p:cNvPr id="2" name="标题 1"/>
          <p:cNvSpPr>
            <a:spLocks noGrp="1"/>
          </p:cNvSpPr>
          <p:nvPr>
            <p:ph type="title"/>
          </p:nvPr>
        </p:nvSpPr>
        <p:spPr/>
        <p:txBody>
          <a:bodyPr/>
          <a:p>
            <a:r>
              <a:rPr>
                <a:sym typeface="+mn-ea"/>
              </a:rPr>
              <a:t>优势特点与用户收益</a:t>
            </a:r>
            <a:endParaRPr lang="zh-CN" altLang="en-US"/>
          </a:p>
        </p:txBody>
      </p:sp>
      <p:sp>
        <p:nvSpPr>
          <p:cNvPr id="12" name="文本框 11"/>
          <p:cNvSpPr txBox="1"/>
          <p:nvPr/>
        </p:nvSpPr>
        <p:spPr>
          <a:xfrm>
            <a:off x="438150" y="3475355"/>
            <a:ext cx="2621915" cy="860425"/>
          </a:xfrm>
          <a:prstGeom prst="rect">
            <a:avLst/>
          </a:prstGeom>
          <a:noFill/>
        </p:spPr>
        <p:txBody>
          <a:bodyPr wrap="square" lIns="0" rIns="0" rtlCol="0">
            <a:spAutoFit/>
          </a:bodyPr>
          <a:p>
            <a:pPr algn="just" fontAlgn="auto">
              <a:lnSpc>
                <a:spcPts val="2000"/>
              </a:lnSpc>
            </a:pPr>
            <a:r>
              <a:rPr sz="1200">
                <a:latin typeface="南宋书局体" panose="02000000000000000000" charset="-122"/>
                <a:ea typeface="南宋书局体" panose="02000000000000000000" charset="-122"/>
                <a:cs typeface="南宋书局体" panose="02000000000000000000" charset="-122"/>
                <a:sym typeface="+mn-ea"/>
              </a:rPr>
              <a:t>基于长期一线网络对抗经验，我们将有限的精力和资源聚焦在最重要的</a:t>
            </a:r>
            <a:r>
              <a:rPr lang="en-US" altLang="zh-CN" sz="1200">
                <a:latin typeface="南宋书局体" panose="02000000000000000000" charset="-122"/>
                <a:ea typeface="南宋书局体" panose="02000000000000000000" charset="-122"/>
                <a:cs typeface="南宋书局体" panose="02000000000000000000" charset="-122"/>
                <a:sym typeface="+mn-ea"/>
              </a:rPr>
              <a:t>90%</a:t>
            </a:r>
            <a:r>
              <a:rPr sz="1200">
                <a:latin typeface="南宋书局体" panose="02000000000000000000" charset="-122"/>
                <a:ea typeface="南宋书局体" panose="02000000000000000000" charset="-122"/>
                <a:cs typeface="南宋书局体" panose="02000000000000000000" charset="-122"/>
                <a:sym typeface="+mn-ea"/>
              </a:rPr>
              <a:t>攻击上，辅助您抵御国内外黑客攻击</a:t>
            </a:r>
            <a:endParaRPr lang="zh-CN" altLang="en-US" sz="1200">
              <a:latin typeface="南宋书局体" panose="02000000000000000000" charset="-122"/>
              <a:ea typeface="南宋书局体" panose="02000000000000000000" charset="-122"/>
              <a:cs typeface="南宋书局体" panose="02000000000000000000" charset="-122"/>
              <a:sym typeface="+mn-ea"/>
            </a:endParaRPr>
          </a:p>
        </p:txBody>
      </p:sp>
      <p:sp>
        <p:nvSpPr>
          <p:cNvPr id="13" name="文本框 12"/>
          <p:cNvSpPr txBox="1"/>
          <p:nvPr/>
        </p:nvSpPr>
        <p:spPr>
          <a:xfrm>
            <a:off x="3339465" y="3475355"/>
            <a:ext cx="2621915" cy="1116965"/>
          </a:xfrm>
          <a:prstGeom prst="rect">
            <a:avLst/>
          </a:prstGeom>
          <a:noFill/>
        </p:spPr>
        <p:txBody>
          <a:bodyPr wrap="square" lIns="0" rIns="0" rtlCol="0">
            <a:spAutoFit/>
          </a:bodyPr>
          <a:p>
            <a:pPr algn="just" fontAlgn="auto">
              <a:lnSpc>
                <a:spcPts val="2000"/>
              </a:lnSpc>
            </a:pPr>
            <a:r>
              <a:rPr sz="1200">
                <a:latin typeface="南宋书局体" panose="02000000000000000000" charset="-122"/>
                <a:ea typeface="南宋书局体" panose="02000000000000000000" charset="-122"/>
                <a:cs typeface="南宋书局体" panose="02000000000000000000" charset="-122"/>
                <a:sym typeface="+mn-ea"/>
              </a:rPr>
              <a:t>完全从真实网络对抗场景出发，各模块之间配合进行立竿见影的精准风险检测和预测，以协助您做到防微杜渐、未雨绸缪的效果</a:t>
            </a:r>
            <a:endParaRPr sz="1200">
              <a:latin typeface="南宋书局体" panose="02000000000000000000" charset="-122"/>
              <a:ea typeface="南宋书局体" panose="02000000000000000000" charset="-122"/>
              <a:cs typeface="南宋书局体" panose="02000000000000000000" charset="-122"/>
              <a:sym typeface="+mn-ea"/>
            </a:endParaRPr>
          </a:p>
        </p:txBody>
      </p:sp>
      <p:sp>
        <p:nvSpPr>
          <p:cNvPr id="14" name="文本框 13"/>
          <p:cNvSpPr txBox="1"/>
          <p:nvPr/>
        </p:nvSpPr>
        <p:spPr>
          <a:xfrm>
            <a:off x="6252210" y="3475355"/>
            <a:ext cx="2621915" cy="1630045"/>
          </a:xfrm>
          <a:prstGeom prst="rect">
            <a:avLst/>
          </a:prstGeom>
          <a:noFill/>
        </p:spPr>
        <p:txBody>
          <a:bodyPr wrap="square" lIns="0" rIns="0" rtlCol="0">
            <a:spAutoFit/>
          </a:bodyPr>
          <a:p>
            <a:pPr algn="just" fontAlgn="auto">
              <a:lnSpc>
                <a:spcPts val="2000"/>
              </a:lnSpc>
            </a:pPr>
            <a:r>
              <a:rPr sz="1200">
                <a:latin typeface="南宋书局体" panose="02000000000000000000" charset="-122"/>
                <a:ea typeface="南宋书局体" panose="02000000000000000000" charset="-122"/>
                <a:cs typeface="南宋书局体" panose="02000000000000000000" charset="-122"/>
                <a:sym typeface="+mn-ea"/>
              </a:rPr>
              <a:t>内置全资产检测、钓鱼攻击检测、信息泄露检测、1DAY漏洞检测等模块，配合扫描器管理、渗透测试管理等模块，各模块可依据需要灵活组合、协作和独立工作，为您提供一站式技术风险解决方案</a:t>
            </a:r>
            <a:endParaRPr sz="1200">
              <a:latin typeface="南宋书局体" panose="02000000000000000000" charset="-122"/>
              <a:ea typeface="南宋书局体" panose="02000000000000000000" charset="-122"/>
              <a:cs typeface="南宋书局体" panose="02000000000000000000" charset="-122"/>
              <a:sym typeface="+mn-ea"/>
            </a:endParaRPr>
          </a:p>
        </p:txBody>
      </p:sp>
      <p:sp>
        <p:nvSpPr>
          <p:cNvPr id="15" name="文本框 14"/>
          <p:cNvSpPr txBox="1"/>
          <p:nvPr/>
        </p:nvSpPr>
        <p:spPr>
          <a:xfrm>
            <a:off x="9156700" y="3475355"/>
            <a:ext cx="2621915" cy="860425"/>
          </a:xfrm>
          <a:prstGeom prst="rect">
            <a:avLst/>
          </a:prstGeom>
          <a:noFill/>
        </p:spPr>
        <p:txBody>
          <a:bodyPr wrap="square" lIns="0" rIns="0" rtlCol="0">
            <a:spAutoFit/>
          </a:bodyPr>
          <a:p>
            <a:pPr algn="just" fontAlgn="auto">
              <a:lnSpc>
                <a:spcPts val="2000"/>
              </a:lnSpc>
            </a:pPr>
            <a:r>
              <a:rPr sz="1200">
                <a:latin typeface="南宋书局体" panose="02000000000000000000" charset="-122"/>
                <a:ea typeface="南宋书局体" panose="02000000000000000000" charset="-122"/>
                <a:cs typeface="南宋书局体" panose="02000000000000000000" charset="-122"/>
                <a:sym typeface="+mn-ea"/>
              </a:rPr>
              <a:t>平台各模块以无感和旁路检测方式工作，对业务系统和业务运营不造成任何影响</a:t>
            </a:r>
            <a:endParaRPr sz="1200">
              <a:latin typeface="南宋书局体" panose="02000000000000000000" charset="-122"/>
              <a:ea typeface="南宋书局体" panose="02000000000000000000" charset="-122"/>
              <a:cs typeface="南宋书局体" panose="02000000000000000000" charset="-122"/>
              <a:sym typeface="+mn-ea"/>
            </a:endParaRPr>
          </a:p>
        </p:txBody>
      </p:sp>
      <p:sp>
        <p:nvSpPr>
          <p:cNvPr id="20" name="文本框 19"/>
          <p:cNvSpPr txBox="1"/>
          <p:nvPr/>
        </p:nvSpPr>
        <p:spPr>
          <a:xfrm>
            <a:off x="381000" y="3168650"/>
            <a:ext cx="2540000" cy="306705"/>
          </a:xfrm>
          <a:prstGeom prst="rect">
            <a:avLst/>
          </a:prstGeom>
          <a:noFill/>
        </p:spPr>
        <p:txBody>
          <a:bodyPr wrap="square" rtlCol="0" anchor="t">
            <a:spAutoFit/>
          </a:bodyPr>
          <a:p>
            <a:r>
              <a:rPr lang="zh-CN" altLang="en-US" sz="1400">
                <a:latin typeface="南宋书局体" panose="02000000000000000000" charset="-122"/>
                <a:ea typeface="南宋书局体" panose="02000000000000000000" charset="-122"/>
              </a:rPr>
              <a:t>关注最重要的</a:t>
            </a:r>
            <a:endParaRPr lang="zh-CN" altLang="en-US" sz="1400">
              <a:latin typeface="南宋书局体" panose="02000000000000000000" charset="-122"/>
              <a:ea typeface="南宋书局体" panose="02000000000000000000" charset="-122"/>
            </a:endParaRPr>
          </a:p>
        </p:txBody>
      </p:sp>
      <p:sp>
        <p:nvSpPr>
          <p:cNvPr id="21" name="文本框 20"/>
          <p:cNvSpPr txBox="1"/>
          <p:nvPr/>
        </p:nvSpPr>
        <p:spPr>
          <a:xfrm>
            <a:off x="3266440" y="3168650"/>
            <a:ext cx="2540000" cy="306705"/>
          </a:xfrm>
          <a:prstGeom prst="rect">
            <a:avLst/>
          </a:prstGeom>
          <a:noFill/>
        </p:spPr>
        <p:txBody>
          <a:bodyPr wrap="square" rtlCol="0" anchor="t">
            <a:spAutoFit/>
          </a:bodyPr>
          <a:p>
            <a:r>
              <a:rPr lang="zh-CN" altLang="en-US" sz="1400">
                <a:latin typeface="南宋书局体" panose="02000000000000000000" charset="-122"/>
                <a:ea typeface="南宋书局体" panose="02000000000000000000" charset="-122"/>
              </a:rPr>
              <a:t>立竿见影的                   果</a:t>
            </a:r>
            <a:endParaRPr lang="zh-CN" altLang="en-US" sz="1400">
              <a:latin typeface="南宋书局体" panose="02000000000000000000" charset="-122"/>
              <a:ea typeface="南宋书局体" panose="02000000000000000000" charset="-122"/>
            </a:endParaRPr>
          </a:p>
        </p:txBody>
      </p:sp>
      <p:sp>
        <p:nvSpPr>
          <p:cNvPr id="22" name="文本框 21"/>
          <p:cNvSpPr txBox="1"/>
          <p:nvPr/>
        </p:nvSpPr>
        <p:spPr>
          <a:xfrm>
            <a:off x="6990080" y="3168650"/>
            <a:ext cx="2012315" cy="306705"/>
          </a:xfrm>
          <a:prstGeom prst="rect">
            <a:avLst/>
          </a:prstGeom>
          <a:noFill/>
        </p:spPr>
        <p:txBody>
          <a:bodyPr wrap="square" rtlCol="0" anchor="t">
            <a:spAutoFit/>
          </a:bodyPr>
          <a:p>
            <a:r>
              <a:rPr lang="zh-CN" altLang="en-US" sz="1400">
                <a:latin typeface="南宋书局体" panose="02000000000000000000" charset="-122"/>
                <a:ea typeface="南宋书局体" panose="02000000000000000000" charset="-122"/>
              </a:rPr>
              <a:t>站式技术风险解决方案</a:t>
            </a:r>
            <a:endParaRPr lang="zh-CN" altLang="en-US" sz="1400">
              <a:latin typeface="南宋书局体" panose="02000000000000000000" charset="-122"/>
              <a:ea typeface="南宋书局体" panose="02000000000000000000" charset="-122"/>
            </a:endParaRPr>
          </a:p>
        </p:txBody>
      </p:sp>
      <p:sp>
        <p:nvSpPr>
          <p:cNvPr id="23" name="文本框 22"/>
          <p:cNvSpPr txBox="1"/>
          <p:nvPr/>
        </p:nvSpPr>
        <p:spPr>
          <a:xfrm>
            <a:off x="9090025" y="3168650"/>
            <a:ext cx="2012315" cy="306705"/>
          </a:xfrm>
          <a:prstGeom prst="rect">
            <a:avLst/>
          </a:prstGeom>
          <a:noFill/>
        </p:spPr>
        <p:txBody>
          <a:bodyPr wrap="square" rtlCol="0" anchor="t">
            <a:spAutoFit/>
          </a:bodyPr>
          <a:p>
            <a:r>
              <a:rPr lang="zh-CN" altLang="en-US" sz="1400">
                <a:latin typeface="南宋书局体" panose="02000000000000000000" charset="-122"/>
                <a:ea typeface="南宋书局体" panose="02000000000000000000" charset="-122"/>
              </a:rPr>
              <a:t>业务                   感知</a:t>
            </a:r>
            <a:endParaRPr lang="zh-CN" altLang="en-US" sz="1400">
              <a:latin typeface="南宋书局体" panose="02000000000000000000" charset="-122"/>
              <a:ea typeface="南宋书局体" panose="02000000000000000000" charset="-122"/>
            </a:endParaRPr>
          </a:p>
        </p:txBody>
      </p:sp>
    </p:spTree>
    <p:custDataLst>
      <p:tags r:id="rId5"/>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了解我们</a:t>
            </a:r>
            <a:endParaRPr lang="zh-CN" altLang="en-US"/>
          </a:p>
        </p:txBody>
      </p:sp>
      <p:sp>
        <p:nvSpPr>
          <p:cNvPr id="3" name="内容占位符 2"/>
          <p:cNvSpPr>
            <a:spLocks noGrp="1"/>
          </p:cNvSpPr>
          <p:nvPr>
            <p:ph idx="1"/>
          </p:nvPr>
        </p:nvSpPr>
        <p:spPr>
          <a:xfrm>
            <a:off x="1052830" y="2455688"/>
            <a:ext cx="5811520" cy="2107565"/>
          </a:xfrm>
        </p:spPr>
        <p:txBody>
          <a:bodyPr anchor="ctr" anchorCtr="0"/>
          <a:p>
            <a:pPr algn="just"/>
            <a:r>
              <a:rPr>
                <a:solidFill>
                  <a:schemeClr val="tx1"/>
                </a:solidFill>
                <a:sym typeface="+mn-ea"/>
              </a:rPr>
              <a:t>北京零零信安科技有限公司，是由一群在网络攻防一线深耕细作多年的安全专家和技术研究人员组成的团队。</a:t>
            </a:r>
            <a:endParaRPr>
              <a:solidFill>
                <a:schemeClr val="tx1"/>
              </a:solidFill>
              <a:sym typeface="+mn-ea"/>
            </a:endParaRPr>
          </a:p>
          <a:p>
            <a:pPr algn="just"/>
            <a:r>
              <a:rPr>
                <a:solidFill>
                  <a:schemeClr val="tx1"/>
                </a:solidFill>
                <a:sym typeface="+mn-ea"/>
              </a:rPr>
              <a:t>网络对抗的核心是</a:t>
            </a:r>
            <a:r>
              <a:rPr lang="en-US" altLang="zh-CN">
                <a:solidFill>
                  <a:srgbClr val="FF0000"/>
                </a:solidFill>
                <a:sym typeface="+mn-ea"/>
              </a:rPr>
              <a:t>“</a:t>
            </a:r>
            <a:r>
              <a:rPr>
                <a:solidFill>
                  <a:srgbClr val="FF0000"/>
                </a:solidFill>
                <a:sym typeface="+mn-ea"/>
              </a:rPr>
              <a:t>人</a:t>
            </a:r>
            <a:r>
              <a:rPr lang="en-US" altLang="zh-CN">
                <a:solidFill>
                  <a:srgbClr val="FF0000"/>
                </a:solidFill>
                <a:sym typeface="+mn-ea"/>
              </a:rPr>
              <a:t>”</a:t>
            </a:r>
            <a:r>
              <a:rPr>
                <a:solidFill>
                  <a:schemeClr val="tx1"/>
                </a:solidFill>
                <a:sym typeface="+mn-ea"/>
              </a:rPr>
              <a:t>，我们的产品力求聚焦到</a:t>
            </a:r>
            <a:r>
              <a:rPr lang="en-US" altLang="zh-CN">
                <a:solidFill>
                  <a:schemeClr val="tx1"/>
                </a:solidFill>
                <a:sym typeface="+mn-ea"/>
              </a:rPr>
              <a:t>“</a:t>
            </a:r>
            <a:r>
              <a:rPr>
                <a:solidFill>
                  <a:schemeClr val="tx1"/>
                </a:solidFill>
                <a:sym typeface="+mn-ea"/>
              </a:rPr>
              <a:t>攻击者</a:t>
            </a:r>
            <a:r>
              <a:rPr lang="en-US" altLang="zh-CN">
                <a:solidFill>
                  <a:schemeClr val="tx1"/>
                </a:solidFill>
                <a:sym typeface="+mn-ea"/>
              </a:rPr>
              <a:t>”</a:t>
            </a:r>
            <a:r>
              <a:rPr>
                <a:solidFill>
                  <a:schemeClr val="tx1"/>
                </a:solidFill>
                <a:sym typeface="+mn-ea"/>
              </a:rPr>
              <a:t>和</a:t>
            </a:r>
            <a:r>
              <a:rPr lang="en-US" altLang="zh-CN">
                <a:solidFill>
                  <a:schemeClr val="tx1"/>
                </a:solidFill>
                <a:sym typeface="+mn-ea"/>
              </a:rPr>
              <a:t>“</a:t>
            </a:r>
            <a:r>
              <a:rPr>
                <a:solidFill>
                  <a:schemeClr val="tx1"/>
                </a:solidFill>
                <a:sym typeface="+mn-ea"/>
              </a:rPr>
              <a:t>防御者</a:t>
            </a:r>
            <a:r>
              <a:rPr lang="en-US" altLang="zh-CN">
                <a:solidFill>
                  <a:schemeClr val="tx1"/>
                </a:solidFill>
                <a:sym typeface="+mn-ea"/>
              </a:rPr>
              <a:t>”</a:t>
            </a:r>
            <a:r>
              <a:rPr>
                <a:solidFill>
                  <a:schemeClr val="tx1"/>
                </a:solidFill>
                <a:sym typeface="+mn-ea"/>
              </a:rPr>
              <a:t>，以攻击者的真实攻击习惯和防御者的真实工作场景为出发点，力求达到</a:t>
            </a:r>
            <a:r>
              <a:rPr lang="en-US" altLang="zh-CN">
                <a:solidFill>
                  <a:srgbClr val="FF0000"/>
                </a:solidFill>
                <a:sym typeface="+mn-ea"/>
              </a:rPr>
              <a:t>“</a:t>
            </a:r>
            <a:r>
              <a:rPr>
                <a:solidFill>
                  <a:srgbClr val="FF0000"/>
                </a:solidFill>
                <a:sym typeface="+mn-ea"/>
              </a:rPr>
              <a:t>立竿见影</a:t>
            </a:r>
            <a:r>
              <a:rPr lang="en-US" altLang="zh-CN">
                <a:solidFill>
                  <a:srgbClr val="FF0000"/>
                </a:solidFill>
                <a:sym typeface="+mn-ea"/>
              </a:rPr>
              <a:t>”</a:t>
            </a:r>
            <a:r>
              <a:rPr>
                <a:solidFill>
                  <a:schemeClr val="tx1"/>
                </a:solidFill>
                <a:sym typeface="+mn-ea"/>
              </a:rPr>
              <a:t>的效果。</a:t>
            </a:r>
            <a:endParaRPr lang="zh-CN" altLang="en-US">
              <a:solidFill>
                <a:schemeClr val="tx1"/>
              </a:solidFill>
              <a:sym typeface="+mn-ea"/>
            </a:endParaRPr>
          </a:p>
        </p:txBody>
      </p:sp>
      <p:pic>
        <p:nvPicPr>
          <p:cNvPr id="4" name="图片 3"/>
          <p:cNvPicPr>
            <a:picLocks noChangeAspect="1"/>
          </p:cNvPicPr>
          <p:nvPr/>
        </p:nvPicPr>
        <p:blipFill>
          <a:blip r:embed="rId1"/>
          <a:stretch>
            <a:fillRect/>
          </a:stretch>
        </p:blipFill>
        <p:spPr>
          <a:xfrm>
            <a:off x="7185660" y="1601470"/>
            <a:ext cx="3816000" cy="3816000"/>
          </a:xfrm>
          <a:prstGeom prst="rect">
            <a:avLst/>
          </a:prstGeom>
        </p:spPr>
      </p:pic>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 name="KSO_WM_SLIDE_MODEL_TYPE" val="cover"/>
</p:tagLst>
</file>

<file path=ppt/tags/tag65.xml><?xml version="1.0" encoding="utf-8"?>
<p:tagLst xmlns:p="http://schemas.openxmlformats.org/presentationml/2006/main">
  <p:tag name="KSO_WM_BEAUTIFY_FLAG" val="#wm#"/>
  <p:tag name="KSO_WM_TEMPLATE_CATEGORY" val="custom"/>
  <p:tag name="KSO_WM_TEMPLATE_INDEX" val="20205176"/>
</p:tagLst>
</file>

<file path=ppt/tags/tag66.xml><?xml version="1.0" encoding="utf-8"?>
<p:tagLst xmlns:p="http://schemas.openxmlformats.org/presentationml/2006/main">
  <p:tag name="KSO_WM_BEAUTIFY_FLAG" val="#wm#"/>
  <p:tag name="KSO_WM_TEMPLATE_CATEGORY" val="custom"/>
  <p:tag name="KSO_WM_TEMPLATE_INDEX" val="20205176"/>
</p:tagLst>
</file>

<file path=ppt/tags/tag67.xml><?xml version="1.0" encoding="utf-8"?>
<p:tagLst xmlns:p="http://schemas.openxmlformats.org/presentationml/2006/main">
  <p:tag name="KSO_WM_BEAUTIFY_FLAG" val="#wm#"/>
  <p:tag name="KSO_WM_TEMPLATE_CATEGORY" val="custom"/>
  <p:tag name="KSO_WM_TEMPLATE_INDEX" val="20205176"/>
</p:tagLst>
</file>

<file path=ppt/tags/tag68.xml><?xml version="1.0" encoding="utf-8"?>
<p:tagLst xmlns:p="http://schemas.openxmlformats.org/presentationml/2006/main">
  <p:tag name="KSO_WM_BEAUTIFY_FLAG" val="#wm#"/>
  <p:tag name="KSO_WM_TEMPLATE_CATEGORY" val="custom"/>
  <p:tag name="KSO_WM_TEMPLATE_INDEX" val="20205176"/>
</p:tagLst>
</file>

<file path=ppt/tags/tag69.xml><?xml version="1.0" encoding="utf-8"?>
<p:tagLst xmlns:p="http://schemas.openxmlformats.org/presentationml/2006/main">
  <p:tag name="KSO_WM_BEAUTIFY_FLAG" val="#wm#"/>
  <p:tag name="KSO_WM_TEMPLATE_CATEGORY" val="custom"/>
  <p:tag name="KSO_WM_TEMPLATE_INDEX" val="2020517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176"/>
</p:tagLst>
</file>

<file path=ppt/tags/tag71.xml><?xml version="1.0" encoding="utf-8"?>
<p:tagLst xmlns:p="http://schemas.openxmlformats.org/presentationml/2006/main">
  <p:tag name="KSO_WM_BEAUTIFY_FLAG" val="#wm#"/>
  <p:tag name="KSO_WM_TEMPLATE_CATEGORY" val="custom"/>
  <p:tag name="KSO_WM_TEMPLATE_INDEX" val="20205176"/>
</p:tagLst>
</file>

<file path=ppt/tags/tag72.xml><?xml version="1.0" encoding="utf-8"?>
<p:tagLst xmlns:p="http://schemas.openxmlformats.org/presentationml/2006/main">
  <p:tag name="KSO_WM_BEAUTIFY_FLAG" val="#wm#"/>
  <p:tag name="KSO_WM_TEMPLATE_CATEGORY" val="custom"/>
  <p:tag name="KSO_WM_TEMPLATE_INDEX" val="20205176"/>
</p:tagLst>
</file>

<file path=ppt/tags/tag73.xml><?xml version="1.0" encoding="utf-8"?>
<p:tagLst xmlns:p="http://schemas.openxmlformats.org/presentationml/2006/main">
  <p:tag name="KSO_WM_BEAUTIFY_FLAG" val="#wm#"/>
  <p:tag name="KSO_WM_TEMPLATE_CATEGORY" val="custom"/>
  <p:tag name="KSO_WM_TEMPLATE_INDEX" val="2020517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1044</Words>
  <Application>WPS 演示</Application>
  <PresentationFormat>宽屏</PresentationFormat>
  <Paragraphs>96</Paragraphs>
  <Slides>10</Slides>
  <Notes>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宋体</vt:lpstr>
      <vt:lpstr>Wingdings</vt:lpstr>
      <vt:lpstr>微软雅黑</vt:lpstr>
      <vt:lpstr>Wingdings</vt:lpstr>
      <vt:lpstr>南宋书局体</vt:lpstr>
      <vt:lpstr>方正兰亭细黑_GBK</vt:lpstr>
      <vt:lpstr>黑体</vt:lpstr>
      <vt:lpstr>Arial Unicode MS</vt:lpstr>
      <vt:lpstr>Calibri</vt:lpstr>
      <vt:lpstr>Office 主题​​</vt:lpstr>
      <vt:lpstr>微曲 精准风险管理平台</vt:lpstr>
      <vt:lpstr>目录</vt:lpstr>
      <vt:lpstr>网络对抗中的风险管理</vt:lpstr>
      <vt:lpstr>实战化是第一出发点</vt:lpstr>
      <vt:lpstr>全球网络攻击手段</vt:lpstr>
      <vt:lpstr>聚焦最重要的90%风险</vt:lpstr>
      <vt:lpstr>“微曲”功能模块</vt:lpstr>
      <vt:lpstr>优势特点与用户收益</vt:lpstr>
      <vt:lpstr>了解我们</vt:lpstr>
      <vt:lpstr>谢谢观看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草莓加可乐味。</cp:lastModifiedBy>
  <cp:revision>372</cp:revision>
  <dcterms:created xsi:type="dcterms:W3CDTF">2020-06-15T14:44:00Z</dcterms:created>
  <dcterms:modified xsi:type="dcterms:W3CDTF">2020-06-16T07:04:20Z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2052-11.1.0.9740</vt:lpwstr>
  </property>
</Properties>
</file>